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20"/>
  </p:notesMasterIdLst>
  <p:sldIdLst>
    <p:sldId id="256" r:id="rId2"/>
    <p:sldId id="283" r:id="rId3"/>
    <p:sldId id="278" r:id="rId4"/>
    <p:sldId id="269" r:id="rId5"/>
    <p:sldId id="284" r:id="rId6"/>
    <p:sldId id="265" r:id="rId7"/>
    <p:sldId id="288" r:id="rId8"/>
    <p:sldId id="289" r:id="rId9"/>
    <p:sldId id="290" r:id="rId10"/>
    <p:sldId id="291" r:id="rId11"/>
    <p:sldId id="279" r:id="rId12"/>
    <p:sldId id="294" r:id="rId13"/>
    <p:sldId id="277" r:id="rId14"/>
    <p:sldId id="286" r:id="rId15"/>
    <p:sldId id="285" r:id="rId16"/>
    <p:sldId id="287" r:id="rId17"/>
    <p:sldId id="272"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BA397-A2A5-2E4A-9242-A9F14F9D08C9}" v="199" dt="2024-02-12T19:34:50.841"/>
    <p1510:client id="{E032E5AB-0180-BC65-0132-3D17822298A8}" v="44" dt="2024-02-12T19:26:51.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0"/>
    <p:restoredTop sz="92908"/>
  </p:normalViewPr>
  <p:slideViewPr>
    <p:cSldViewPr snapToGrid="0" snapToObjects="1">
      <p:cViewPr varScale="1">
        <p:scale>
          <a:sx n="113" d="100"/>
          <a:sy n="113" d="100"/>
        </p:scale>
        <p:origin x="6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65805-E943-2E4A-852A-A3E25CD889FC}" type="datetimeFigureOut">
              <a:rPr lang="en-US" smtClean="0"/>
              <a:t>2/13/24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F7B0C-5EF1-7844-9EA2-60C4D56A1ECB}" type="slidenum">
              <a:rPr lang="en-US" smtClean="0"/>
              <a:t>‹#›</a:t>
            </a:fld>
            <a:endParaRPr lang="en-US"/>
          </a:p>
        </p:txBody>
      </p:sp>
    </p:spTree>
    <p:extLst>
      <p:ext uri="{BB962C8B-B14F-4D97-AF65-F5344CB8AC3E}">
        <p14:creationId xmlns:p14="http://schemas.microsoft.com/office/powerpoint/2010/main" val="1961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F7B0C-5EF1-7844-9EA2-60C4D56A1ECB}" type="slidenum">
              <a:rPr lang="en-US" smtClean="0"/>
              <a:t>2</a:t>
            </a:fld>
            <a:endParaRPr lang="en-US"/>
          </a:p>
        </p:txBody>
      </p:sp>
    </p:spTree>
    <p:extLst>
      <p:ext uri="{BB962C8B-B14F-4D97-AF65-F5344CB8AC3E}">
        <p14:creationId xmlns:p14="http://schemas.microsoft.com/office/powerpoint/2010/main" val="85296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working at union locations such as the Viceroy Hotel, The Proper Hotel, LAX </a:t>
            </a:r>
          </a:p>
          <a:p>
            <a:endParaRPr lang="en-US" dirty="0"/>
          </a:p>
          <a:p>
            <a:endParaRPr lang="en-US" dirty="0"/>
          </a:p>
        </p:txBody>
      </p:sp>
      <p:sp>
        <p:nvSpPr>
          <p:cNvPr id="4" name="Slide Number Placeholder 3"/>
          <p:cNvSpPr>
            <a:spLocks noGrp="1"/>
          </p:cNvSpPr>
          <p:nvPr>
            <p:ph type="sldNum" sz="quarter" idx="5"/>
          </p:nvPr>
        </p:nvSpPr>
        <p:spPr/>
        <p:txBody>
          <a:bodyPr/>
          <a:lstStyle/>
          <a:p>
            <a:fld id="{69EF7B0C-5EF1-7844-9EA2-60C4D56A1ECB}" type="slidenum">
              <a:rPr lang="en-US" smtClean="0"/>
              <a:t>4</a:t>
            </a:fld>
            <a:endParaRPr lang="en-US"/>
          </a:p>
        </p:txBody>
      </p:sp>
    </p:spTree>
    <p:extLst>
      <p:ext uri="{BB962C8B-B14F-4D97-AF65-F5344CB8AC3E}">
        <p14:creationId xmlns:p14="http://schemas.microsoft.com/office/powerpoint/2010/main" val="356963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Dafne </a:t>
            </a:r>
          </a:p>
        </p:txBody>
      </p:sp>
      <p:sp>
        <p:nvSpPr>
          <p:cNvPr id="4" name="Slide Number Placeholder 3"/>
          <p:cNvSpPr>
            <a:spLocks noGrp="1"/>
          </p:cNvSpPr>
          <p:nvPr>
            <p:ph type="sldNum" sz="quarter" idx="5"/>
          </p:nvPr>
        </p:nvSpPr>
        <p:spPr/>
        <p:txBody>
          <a:bodyPr/>
          <a:lstStyle/>
          <a:p>
            <a:fld id="{69EF7B0C-5EF1-7844-9EA2-60C4D56A1ECB}" type="slidenum">
              <a:rPr lang="en-US" smtClean="0"/>
              <a:t>6</a:t>
            </a:fld>
            <a:endParaRPr lang="en-US"/>
          </a:p>
        </p:txBody>
      </p:sp>
    </p:spTree>
    <p:extLst>
      <p:ext uri="{BB962C8B-B14F-4D97-AF65-F5344CB8AC3E}">
        <p14:creationId xmlns:p14="http://schemas.microsoft.com/office/powerpoint/2010/main" val="345094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 Luis and Jennifer to talk about content of class, curriculum, what will they learn, etc. (Jen and Jose Luis please feel free to edit this part)</a:t>
            </a:r>
          </a:p>
        </p:txBody>
      </p:sp>
      <p:sp>
        <p:nvSpPr>
          <p:cNvPr id="4" name="Slide Number Placeholder 3"/>
          <p:cNvSpPr>
            <a:spLocks noGrp="1"/>
          </p:cNvSpPr>
          <p:nvPr>
            <p:ph type="sldNum" sz="quarter" idx="5"/>
          </p:nvPr>
        </p:nvSpPr>
        <p:spPr/>
        <p:txBody>
          <a:bodyPr/>
          <a:lstStyle/>
          <a:p>
            <a:fld id="{69EF7B0C-5EF1-7844-9EA2-60C4D56A1ECB}" type="slidenum">
              <a:rPr lang="en-US" smtClean="0"/>
              <a:t>11</a:t>
            </a:fld>
            <a:endParaRPr lang="en-US"/>
          </a:p>
        </p:txBody>
      </p:sp>
    </p:spTree>
    <p:extLst>
      <p:ext uri="{BB962C8B-B14F-4D97-AF65-F5344CB8AC3E}">
        <p14:creationId xmlns:p14="http://schemas.microsoft.com/office/powerpoint/2010/main" val="125869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work with sports facilities and venues like Dodger Stadium, Staples Center, The forum</a:t>
            </a:r>
            <a:r>
              <a:rPr lang="mr-IN" dirty="0"/>
              <a:t>…</a:t>
            </a:r>
            <a:r>
              <a:rPr lang="en-US" dirty="0"/>
              <a:t>.</a:t>
            </a:r>
          </a:p>
          <a:p>
            <a:r>
              <a:rPr lang="en-US" dirty="0"/>
              <a:t>The New Rams will be included and The New LAFC Soccer stadium, and the Stub Hub</a:t>
            </a:r>
          </a:p>
          <a:p>
            <a:r>
              <a:rPr lang="en-US" dirty="0"/>
              <a:t>With some positions are seasonally based</a:t>
            </a:r>
            <a:r>
              <a:rPr lang="en-US" baseline="0" dirty="0"/>
              <a:t> and clients can take additional work at other locations within the same company.</a:t>
            </a:r>
          </a:p>
          <a:p>
            <a:r>
              <a:rPr lang="en-US" baseline="0" dirty="0"/>
              <a:t>Its called “The Tour” some Dodgers stadium workers will go from there to Staples Center for the basketball season and or Concerts there and  the Convention Center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talk in </a:t>
            </a:r>
            <a:r>
              <a:rPr lang="en-US" baseline="0" dirty="0" err="1"/>
              <a:t>dept</a:t>
            </a:r>
            <a:r>
              <a:rPr lang="en-US" baseline="0" dirty="0"/>
              <a:t> about the pros and cons about each...</a:t>
            </a:r>
            <a:endParaRPr lang="en-US" dirty="0"/>
          </a:p>
          <a:p>
            <a:endParaRPr lang="en-US" dirty="0"/>
          </a:p>
        </p:txBody>
      </p:sp>
      <p:sp>
        <p:nvSpPr>
          <p:cNvPr id="4" name="Slide Number Placeholder 3"/>
          <p:cNvSpPr>
            <a:spLocks noGrp="1"/>
          </p:cNvSpPr>
          <p:nvPr>
            <p:ph type="sldNum" sz="quarter" idx="10"/>
          </p:nvPr>
        </p:nvSpPr>
        <p:spPr/>
        <p:txBody>
          <a:bodyPr/>
          <a:lstStyle/>
          <a:p>
            <a:fld id="{506391EC-A29F-674B-972A-6F801D19B6A4}" type="slidenum">
              <a:rPr lang="en-US" smtClean="0"/>
              <a:t>17</a:t>
            </a:fld>
            <a:endParaRPr lang="en-US"/>
          </a:p>
        </p:txBody>
      </p:sp>
    </p:spTree>
    <p:extLst>
      <p:ext uri="{BB962C8B-B14F-4D97-AF65-F5344CB8AC3E}">
        <p14:creationId xmlns:p14="http://schemas.microsoft.com/office/powerpoint/2010/main" val="23750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17DABC-BA95-2447-B4D6-035D3B5AD0E1}" type="datetimeFigureOut">
              <a:rPr lang="en-US" smtClean="0"/>
              <a:t>2/13/24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17DABC-BA95-2447-B4D6-035D3B5AD0E1}" type="datetimeFigureOut">
              <a:rPr lang="en-US" smtClean="0"/>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17DABC-BA95-2447-B4D6-035D3B5AD0E1}" type="datetimeFigureOut">
              <a:rPr lang="en-US" smtClean="0"/>
              <a:t>2/13/24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17DABC-BA95-2447-B4D6-035D3B5AD0E1}" type="datetimeFigureOut">
              <a:rPr lang="en-US" smtClean="0"/>
              <a:t>2/13/24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7DABC-BA95-2447-B4D6-035D3B5AD0E1}" type="datetimeFigureOut">
              <a:rPr lang="en-US" smtClean="0"/>
              <a:t>2/13/24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17DABC-BA95-2447-B4D6-035D3B5AD0E1}" type="datetimeFigureOut">
              <a:rPr lang="en-US" smtClean="0"/>
              <a:t>2/13/24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17DABC-BA95-2447-B4D6-035D3B5AD0E1}" type="datetimeFigureOut">
              <a:rPr lang="en-US" smtClean="0"/>
              <a:t>2/13/24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844B14-4CF4-3648-8D90-703861D69C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17DABC-BA95-2447-B4D6-035D3B5AD0E1}" type="datetimeFigureOut">
              <a:rPr lang="en-US" smtClean="0"/>
              <a:t>2/13/24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3844B14-4CF4-3648-8D90-703861D69C6E}" type="slidenum">
              <a:rPr lang="en-US" smtClean="0"/>
              <a:t>‹#›</a:t>
            </a:fld>
            <a:endParaRPr lang="en-US"/>
          </a:p>
        </p:txBody>
      </p:sp>
    </p:spTree>
    <p:extLst>
      <p:ext uri="{BB962C8B-B14F-4D97-AF65-F5344CB8AC3E}">
        <p14:creationId xmlns:p14="http://schemas.microsoft.com/office/powerpoint/2010/main" val="212621568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https://www.properhotel.com/wp-content/uploads/2019/03/g.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info@lahta.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lahta.org/"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63282" y="835015"/>
            <a:ext cx="5721892" cy="3055235"/>
          </a:xfrm>
        </p:spPr>
        <p:txBody>
          <a:bodyPr>
            <a:normAutofit/>
          </a:bodyPr>
          <a:lstStyle/>
          <a:p>
            <a:pPr algn="ctr">
              <a:lnSpc>
                <a:spcPct val="90000"/>
              </a:lnSpc>
            </a:pPr>
            <a:r>
              <a:rPr lang="en-US" sz="3400" b="1" dirty="0">
                <a:latin typeface="News Gothic MT" charset="0"/>
                <a:ea typeface="News Gothic MT" charset="0"/>
                <a:cs typeface="News Gothic MT" charset="0"/>
              </a:rPr>
              <a:t>HTA - SANTA MONICA</a:t>
            </a:r>
            <a:br>
              <a:rPr lang="en-US" sz="3400" b="1" dirty="0">
                <a:latin typeface="News Gothic MT" charset="0"/>
                <a:ea typeface="News Gothic MT" charset="0"/>
                <a:cs typeface="News Gothic MT" charset="0"/>
              </a:rPr>
            </a:br>
            <a:r>
              <a:rPr lang="en-US" sz="3400" b="1" dirty="0">
                <a:latin typeface="News Gothic MT" charset="0"/>
                <a:ea typeface="News Gothic MT" charset="0"/>
                <a:cs typeface="News Gothic MT" charset="0"/>
              </a:rPr>
              <a:t>JOBS INITIATIVE PROGRAM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04" y="4453001"/>
            <a:ext cx="3765692" cy="1186192"/>
          </a:xfrm>
          <a:prstGeom prst="rect">
            <a:avLst/>
          </a:prstGeom>
        </p:spPr>
      </p:pic>
      <p:sp>
        <p:nvSpPr>
          <p:cNvPr id="3" name="Rectangle 2">
            <a:extLst>
              <a:ext uri="{FF2B5EF4-FFF2-40B4-BE49-F238E27FC236}">
                <a16:creationId xmlns:a16="http://schemas.microsoft.com/office/drawing/2014/main" id="{CB7C8368-4E9F-5449-A8DE-FC3741D6B275}"/>
              </a:ext>
            </a:extLst>
          </p:cNvPr>
          <p:cNvSpPr>
            <a:spLocks noChangeArrowheads="1"/>
          </p:cNvSpPr>
          <p:nvPr/>
        </p:nvSpPr>
        <p:spPr bwMode="auto">
          <a:xfrm flipV="1">
            <a:off x="377116" y="1302706"/>
            <a:ext cx="146058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 ">
            <a:extLst>
              <a:ext uri="{FF2B5EF4-FFF2-40B4-BE49-F238E27FC236}">
                <a16:creationId xmlns:a16="http://schemas.microsoft.com/office/drawing/2014/main" id="{7DDF730A-26EE-824C-A6D5-3C08AACAF12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46081" y="674429"/>
            <a:ext cx="4676219" cy="321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102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8D8B-3C71-A741-8617-E50C9CDE80DC}"/>
              </a:ext>
            </a:extLst>
          </p:cNvPr>
          <p:cNvSpPr>
            <a:spLocks noGrp="1"/>
          </p:cNvSpPr>
          <p:nvPr>
            <p:ph type="title"/>
          </p:nvPr>
        </p:nvSpPr>
        <p:spPr>
          <a:xfrm>
            <a:off x="677334" y="609600"/>
            <a:ext cx="8295216" cy="842010"/>
          </a:xfrm>
        </p:spPr>
        <p:txBody>
          <a:bodyPr/>
          <a:lstStyle/>
          <a:p>
            <a:pPr algn="ctr"/>
            <a:r>
              <a:rPr lang="en-US" b="1" dirty="0">
                <a:latin typeface="Arial" panose="020B0604020202020204" pitchFamily="34" charset="0"/>
                <a:cs typeface="Arial" panose="020B0604020202020204" pitchFamily="34" charset="0"/>
              </a:rPr>
              <a:t>HTA Program Courses </a:t>
            </a:r>
            <a:r>
              <a:rPr lang="en-US" sz="2400" b="1" dirty="0">
                <a:latin typeface="Arial" panose="020B0604020202020204" pitchFamily="34" charset="0"/>
                <a:cs typeface="Arial" panose="020B0604020202020204" pitchFamily="34" charset="0"/>
              </a:rPr>
              <a:t>(continued)</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4E8CC1-33D2-154C-82B8-B180693D930A}"/>
              </a:ext>
            </a:extLst>
          </p:cNvPr>
          <p:cNvSpPr>
            <a:spLocks noGrp="1"/>
          </p:cNvSpPr>
          <p:nvPr>
            <p:ph idx="1"/>
          </p:nvPr>
        </p:nvSpPr>
        <p:spPr>
          <a:xfrm>
            <a:off x="571500" y="1351722"/>
            <a:ext cx="8988252" cy="4896678"/>
          </a:xfrm>
        </p:spPr>
        <p:txBody>
          <a:bodyPr>
            <a:noAutofit/>
          </a:bodyPr>
          <a:lstStyle/>
          <a:p>
            <a:pPr marL="0" indent="0">
              <a:spcBef>
                <a:spcPts val="0"/>
              </a:spcBef>
              <a:buNone/>
            </a:pPr>
            <a:r>
              <a:rPr lang="en-US" sz="1400" b="1" dirty="0">
                <a:latin typeface="Arial" panose="020B0604020202020204" pitchFamily="34" charset="0"/>
                <a:cs typeface="Arial" panose="020B0604020202020204" pitchFamily="34" charset="0"/>
              </a:rPr>
              <a:t>BARISTA	    														(42 HOURS)</a:t>
            </a:r>
          </a:p>
          <a:p>
            <a:pPr marL="0" lvl="0" indent="0">
              <a:spcBef>
                <a:spcPts val="0"/>
              </a:spcBef>
              <a:buNone/>
            </a:pPr>
            <a:r>
              <a:rPr lang="en-US" sz="1400" dirty="0">
                <a:latin typeface="Arial" panose="020B0604020202020204" pitchFamily="34" charset="0"/>
                <a:cs typeface="Arial" panose="020B0604020202020204" pitchFamily="34" charset="0"/>
              </a:rPr>
              <a:t>The Barista course focuses on the history, preparation, and service of coffee through lecture and hands-on training and includes:</a:t>
            </a:r>
          </a:p>
          <a:p>
            <a:pPr lvl="1">
              <a:spcBef>
                <a:spcPts val="0"/>
              </a:spcBef>
            </a:pPr>
            <a:r>
              <a:rPr lang="en-US" sz="1400" dirty="0">
                <a:latin typeface="Arial" panose="020B0604020202020204" pitchFamily="34" charset="0"/>
                <a:cs typeface="Arial" panose="020B0604020202020204" pitchFamily="34" charset="0"/>
              </a:rPr>
              <a:t>4-hour Barista pre-requisite class;</a:t>
            </a:r>
          </a:p>
          <a:p>
            <a:pPr lvl="1">
              <a:spcBef>
                <a:spcPts val="0"/>
              </a:spcBef>
            </a:pPr>
            <a:r>
              <a:rPr lang="en-US" sz="1400" dirty="0">
                <a:latin typeface="Arial" panose="020B0604020202020204" pitchFamily="34" charset="0"/>
                <a:cs typeface="Arial" panose="020B0604020202020204" pitchFamily="34" charset="0"/>
              </a:rPr>
              <a:t>24 hours of Barista training;</a:t>
            </a:r>
          </a:p>
          <a:p>
            <a:pPr lvl="1">
              <a:spcBef>
                <a:spcPts val="0"/>
              </a:spcBef>
            </a:pPr>
            <a:r>
              <a:rPr lang="en-US" sz="1400" dirty="0">
                <a:latin typeface="Arial" panose="020B0604020202020204" pitchFamily="34" charset="0"/>
                <a:cs typeface="Arial" panose="020B0604020202020204" pitchFamily="34" charset="0"/>
              </a:rPr>
              <a:t>6-hour module of Customer Service training;</a:t>
            </a:r>
          </a:p>
          <a:p>
            <a:pPr lvl="1">
              <a:spcBef>
                <a:spcPts val="0"/>
              </a:spcBef>
            </a:pPr>
            <a:r>
              <a:rPr lang="en-US" sz="1400" dirty="0">
                <a:latin typeface="Arial" panose="020B0604020202020204" pitchFamily="34" charset="0"/>
                <a:cs typeface="Arial" panose="020B0604020202020204" pitchFamily="34" charset="0"/>
              </a:rPr>
              <a:t>6-hour module of Server training; and</a:t>
            </a:r>
          </a:p>
          <a:p>
            <a:pPr lvl="1">
              <a:spcBef>
                <a:spcPts val="0"/>
              </a:spcBef>
            </a:pPr>
            <a:r>
              <a:rPr lang="en-US" sz="1400" dirty="0">
                <a:latin typeface="Arial" panose="020B0604020202020204" pitchFamily="34" charset="0"/>
                <a:cs typeface="Arial" panose="020B0604020202020204" pitchFamily="34" charset="0"/>
              </a:rPr>
              <a:t>Includes a </a:t>
            </a:r>
            <a:r>
              <a:rPr lang="en-US" sz="1400" dirty="0" err="1">
                <a:latin typeface="Arial" panose="020B0604020202020204" pitchFamily="34" charset="0"/>
                <a:cs typeface="Arial" panose="020B0604020202020204" pitchFamily="34" charset="0"/>
              </a:rPr>
              <a:t>ServSafe</a:t>
            </a:r>
            <a:r>
              <a:rPr lang="en-US" sz="1400" dirty="0">
                <a:latin typeface="Arial" panose="020B0604020202020204" pitchFamily="34" charset="0"/>
                <a:cs typeface="Arial" panose="020B0604020202020204" pitchFamily="34" charset="0"/>
              </a:rPr>
              <a:t> Food Handler Course.</a:t>
            </a:r>
          </a:p>
          <a:p>
            <a:pPr marL="0" indent="0">
              <a:spcBef>
                <a:spcPts val="0"/>
              </a:spcBef>
              <a:buNone/>
            </a:pPr>
            <a:endParaRPr lang="en-US" sz="1400" dirty="0">
              <a:latin typeface="Arial" panose="020B0604020202020204" pitchFamily="34" charset="0"/>
              <a:cs typeface="Arial" panose="020B0604020202020204" pitchFamily="34" charset="0"/>
            </a:endParaRPr>
          </a:p>
          <a:p>
            <a:pPr marL="0" indent="0">
              <a:spcBef>
                <a:spcPts val="0"/>
              </a:spcBef>
              <a:buNone/>
            </a:pPr>
            <a:endParaRPr lang="en-US" sz="1400" b="1" dirty="0">
              <a:latin typeface="Arial" panose="020B0604020202020204" pitchFamily="34" charset="0"/>
              <a:cs typeface="Arial" panose="020B0604020202020204" pitchFamily="34" charset="0"/>
            </a:endParaRPr>
          </a:p>
          <a:p>
            <a:pPr marL="0" indent="0">
              <a:spcBef>
                <a:spcPts val="0"/>
              </a:spcBef>
              <a:buNone/>
            </a:pPr>
            <a:r>
              <a:rPr lang="en-US" sz="1400" b="1" dirty="0">
                <a:latin typeface="Arial" panose="020B0604020202020204" pitchFamily="34" charset="0"/>
                <a:cs typeface="Arial" panose="020B0604020202020204" pitchFamily="34" charset="0"/>
              </a:rPr>
              <a:t>SERVSAFE FOOD HANDLER CERTIFICATION 	   							(6 HOURS)</a:t>
            </a:r>
          </a:p>
          <a:p>
            <a:pPr marL="0" lvl="0" indent="0">
              <a:spcBef>
                <a:spcPts val="0"/>
              </a:spcBef>
              <a:buNone/>
            </a:pPr>
            <a:r>
              <a:rPr lang="en-US" sz="1400" dirty="0">
                <a:latin typeface="Arial" panose="020B0604020202020204" pitchFamily="34" charset="0"/>
                <a:cs typeface="Arial" panose="020B0604020202020204" pitchFamily="34" charset="0"/>
              </a:rPr>
              <a:t>This class is designed for those handling food product. The course includes six hours of classroom instruction, and afterward, students take the California </a:t>
            </a:r>
            <a:r>
              <a:rPr lang="en-US" sz="1400" dirty="0" err="1">
                <a:latin typeface="Arial" panose="020B0604020202020204" pitchFamily="34" charset="0"/>
                <a:cs typeface="Arial" panose="020B0604020202020204" pitchFamily="34" charset="0"/>
              </a:rPr>
              <a:t>ServSafe</a:t>
            </a:r>
            <a:r>
              <a:rPr lang="en-US" sz="1400" dirty="0">
                <a:latin typeface="Arial" panose="020B0604020202020204" pitchFamily="34" charset="0"/>
                <a:cs typeface="Arial" panose="020B0604020202020204" pitchFamily="34" charset="0"/>
              </a:rPr>
              <a:t> Food Handler certification exam. The course is an introduction to environmental sanitation and safety in a food production area</a:t>
            </a:r>
          </a:p>
          <a:p>
            <a:pPr marL="0" lvl="0" indent="0">
              <a:spcBef>
                <a:spcPts val="0"/>
              </a:spcBef>
              <a:buNone/>
            </a:pPr>
            <a:r>
              <a:rPr lang="en-US" sz="1400" dirty="0">
                <a:latin typeface="Arial" panose="020B0604020202020204" pitchFamily="34" charset="0"/>
                <a:cs typeface="Arial" panose="020B0604020202020204" pitchFamily="34" charset="0"/>
              </a:rPr>
              <a:t>Students learn to:</a:t>
            </a:r>
          </a:p>
          <a:p>
            <a:pPr lvl="1">
              <a:spcBef>
                <a:spcPts val="0"/>
              </a:spcBef>
            </a:pPr>
            <a:r>
              <a:rPr lang="en-US" sz="1400" dirty="0">
                <a:latin typeface="Arial" panose="020B0604020202020204" pitchFamily="34" charset="0"/>
                <a:cs typeface="Arial" panose="020B0604020202020204" pitchFamily="34" charset="0"/>
              </a:rPr>
              <a:t>Assist in preventing the occurrence of foodborne illness and recognize the risks faced by a food service establishment</a:t>
            </a:r>
          </a:p>
          <a:p>
            <a:pPr lvl="1">
              <a:spcBef>
                <a:spcPts val="0"/>
              </a:spcBef>
            </a:pPr>
            <a:r>
              <a:rPr lang="en-US" sz="1400" dirty="0">
                <a:latin typeface="Arial" panose="020B0604020202020204" pitchFamily="34" charset="0"/>
                <a:cs typeface="Arial" panose="020B0604020202020204" pitchFamily="34" charset="0"/>
              </a:rPr>
              <a:t>Protect food and food service equipment from contamination; and </a:t>
            </a:r>
            <a:r>
              <a:rPr lang="en-US" sz="1400" dirty="0" err="1">
                <a:latin typeface="Arial" panose="020B0604020202020204" pitchFamily="34" charset="0"/>
                <a:cs typeface="Arial" panose="020B0604020202020204" pitchFamily="34" charset="0"/>
              </a:rPr>
              <a:t>dentify</a:t>
            </a:r>
            <a:r>
              <a:rPr lang="en-US" sz="1400" dirty="0">
                <a:latin typeface="Arial" panose="020B0604020202020204" pitchFamily="34" charset="0"/>
                <a:cs typeface="Arial" panose="020B0604020202020204" pitchFamily="34" charset="0"/>
              </a:rPr>
              <a:t> the principles and practices involved in purchasing, preparing, storing, and serving food in a sanitary manner and the ability to implement that knowledge in a kitchen environment.</a:t>
            </a:r>
          </a:p>
          <a:p>
            <a:pPr lvl="0">
              <a:spcBef>
                <a:spcPts val="0"/>
              </a:spcBef>
            </a:pPr>
            <a:r>
              <a:rPr lang="en-US" sz="1400" dirty="0">
                <a:latin typeface="Arial" panose="020B0604020202020204" pitchFamily="34" charset="0"/>
                <a:cs typeface="Arial" panose="020B0604020202020204" pitchFamily="34" charset="0"/>
              </a:rPr>
              <a:t>CERTIFICATES: Upon successfully completing the class and passing the </a:t>
            </a:r>
            <a:r>
              <a:rPr lang="en-US" sz="1400" dirty="0" err="1">
                <a:latin typeface="Arial" panose="020B0604020202020204" pitchFamily="34" charset="0"/>
                <a:cs typeface="Arial" panose="020B0604020202020204" pitchFamily="34" charset="0"/>
              </a:rPr>
              <a:t>ServSafe</a:t>
            </a:r>
            <a:r>
              <a:rPr lang="en-US" sz="1400" dirty="0">
                <a:latin typeface="Arial" panose="020B0604020202020204" pitchFamily="34" charset="0"/>
                <a:cs typeface="Arial" panose="020B0604020202020204" pitchFamily="34" charset="0"/>
              </a:rPr>
              <a:t> exam, students will receive a </a:t>
            </a:r>
            <a:r>
              <a:rPr lang="en-US" sz="1400" dirty="0" err="1">
                <a:latin typeface="Arial" panose="020B0604020202020204" pitchFamily="34" charset="0"/>
                <a:cs typeface="Arial" panose="020B0604020202020204" pitchFamily="34" charset="0"/>
              </a:rPr>
              <a:t>ServSafe</a:t>
            </a:r>
            <a:r>
              <a:rPr lang="en-US" sz="1400" dirty="0">
                <a:latin typeface="Arial" panose="020B0604020202020204" pitchFamily="34" charset="0"/>
                <a:cs typeface="Arial" panose="020B0604020202020204" pitchFamily="34" charset="0"/>
              </a:rPr>
              <a:t> Food Handler Certificate</a:t>
            </a:r>
          </a:p>
          <a:p>
            <a:pPr lvl="1"/>
            <a:endParaRPr lang="en-US" sz="1400" b="1" dirty="0">
              <a:latin typeface="Arial" panose="020B0604020202020204" pitchFamily="34" charset="0"/>
              <a:cs typeface="Arial" panose="020B0604020202020204" pitchFamily="34" charset="0"/>
            </a:endParaRPr>
          </a:p>
          <a:p>
            <a:pPr marL="0" indent="0">
              <a:buNone/>
            </a:pPr>
            <a:endParaRPr lang="en-US" sz="900" dirty="0"/>
          </a:p>
        </p:txBody>
      </p:sp>
    </p:spTree>
    <p:extLst>
      <p:ext uri="{BB962C8B-B14F-4D97-AF65-F5344CB8AC3E}">
        <p14:creationId xmlns:p14="http://schemas.microsoft.com/office/powerpoint/2010/main" val="406928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81DA-5A57-3C46-B978-B035F56D4D12}"/>
              </a:ext>
            </a:extLst>
          </p:cNvPr>
          <p:cNvSpPr>
            <a:spLocks noGrp="1"/>
          </p:cNvSpPr>
          <p:nvPr>
            <p:ph type="title"/>
          </p:nvPr>
        </p:nvSpPr>
        <p:spPr>
          <a:xfrm>
            <a:off x="5357857" y="609600"/>
            <a:ext cx="4720605" cy="842156"/>
          </a:xfrm>
        </p:spPr>
        <p:txBody>
          <a:bodyPr>
            <a:normAutofit/>
          </a:bodyPr>
          <a:lstStyle/>
          <a:p>
            <a:r>
              <a:rPr lang="en-US" b="1" dirty="0">
                <a:latin typeface="Arial" panose="020B0604020202020204" pitchFamily="34" charset="0"/>
                <a:cs typeface="Arial" panose="020B0604020202020204" pitchFamily="34" charset="0"/>
              </a:rPr>
              <a:t>Culinary Program </a:t>
            </a:r>
          </a:p>
        </p:txBody>
      </p:sp>
      <p:sp>
        <p:nvSpPr>
          <p:cNvPr id="3" name="Content Placeholder 2">
            <a:extLst>
              <a:ext uri="{FF2B5EF4-FFF2-40B4-BE49-F238E27FC236}">
                <a16:creationId xmlns:a16="http://schemas.microsoft.com/office/drawing/2014/main" id="{BFB22830-5003-574E-8013-6A12177BFCAB}"/>
              </a:ext>
            </a:extLst>
          </p:cNvPr>
          <p:cNvSpPr>
            <a:spLocks noGrp="1"/>
          </p:cNvSpPr>
          <p:nvPr>
            <p:ph idx="1"/>
          </p:nvPr>
        </p:nvSpPr>
        <p:spPr>
          <a:xfrm>
            <a:off x="5476461" y="1441173"/>
            <a:ext cx="4064439" cy="4600189"/>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Summary:</a:t>
            </a:r>
          </a:p>
          <a:p>
            <a:r>
              <a:rPr lang="en-US" dirty="0">
                <a:latin typeface="Arial" panose="020B0604020202020204" pitchFamily="34" charset="0"/>
                <a:cs typeface="Arial" panose="020B0604020202020204" pitchFamily="34" charset="0"/>
              </a:rPr>
              <a:t>8 Weeks, 180 hours of hands-on training</a:t>
            </a:r>
          </a:p>
          <a:p>
            <a:r>
              <a:rPr lang="en-US" dirty="0">
                <a:latin typeface="Arial" panose="020B0604020202020204" pitchFamily="34" charset="0"/>
                <a:cs typeface="Arial" panose="020B0604020202020204" pitchFamily="34" charset="0"/>
              </a:rPr>
              <a:t>Kitchen safety and sanitation</a:t>
            </a:r>
          </a:p>
          <a:p>
            <a:r>
              <a:rPr lang="en-US" dirty="0">
                <a:latin typeface="Arial" panose="020B0604020202020204" pitchFamily="34" charset="0"/>
                <a:cs typeface="Arial" panose="020B0604020202020204" pitchFamily="34" charset="0"/>
              </a:rPr>
              <a:t>Culinary terminology, equipment, and knife skills</a:t>
            </a:r>
          </a:p>
          <a:p>
            <a:r>
              <a:rPr lang="en-US" dirty="0">
                <a:latin typeface="Arial" panose="020B0604020202020204" pitchFamily="34" charset="0"/>
                <a:cs typeface="Arial" panose="020B0604020202020204" pitchFamily="34" charset="0"/>
              </a:rPr>
              <a:t>Poultry and fish fabrication </a:t>
            </a:r>
          </a:p>
          <a:p>
            <a:r>
              <a:rPr lang="en-US" dirty="0">
                <a:latin typeface="Arial" panose="020B0604020202020204" pitchFamily="34" charset="0"/>
                <a:cs typeface="Arial" panose="020B0604020202020204" pitchFamily="34" charset="0"/>
              </a:rPr>
              <a:t>Preparation of stocks, foundational sauces and soups </a:t>
            </a:r>
          </a:p>
          <a:p>
            <a:r>
              <a:rPr lang="en-US" dirty="0">
                <a:latin typeface="Arial" panose="020B0604020202020204" pitchFamily="34" charset="0"/>
                <a:cs typeface="Arial" panose="020B0604020202020204" pitchFamily="34" charset="0"/>
              </a:rPr>
              <a:t>Banquet preparation </a:t>
            </a:r>
          </a:p>
          <a:p>
            <a:r>
              <a:rPr lang="en-US" dirty="0">
                <a:latin typeface="Arial" panose="020B0604020202020204" pitchFamily="34" charset="0"/>
                <a:cs typeface="Arial" panose="020B0604020202020204" pitchFamily="34" charset="0"/>
              </a:rPr>
              <a:t>Certifications: US DOL Registered Apprenticeship Certificate + 3 other recognized within the  industry</a:t>
            </a:r>
          </a:p>
        </p:txBody>
      </p:sp>
      <p:sp>
        <p:nvSpPr>
          <p:cNvPr id="32" name="Isosceles Triangle 3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chef preparing food in a kitchen&#10;&#10;Description automatically generated with medium confidence">
            <a:extLst>
              <a:ext uri="{FF2B5EF4-FFF2-40B4-BE49-F238E27FC236}">
                <a16:creationId xmlns:a16="http://schemas.microsoft.com/office/drawing/2014/main" id="{BD9C2594-2789-A640-B30F-E97BECA3B28D}"/>
              </a:ext>
            </a:extLst>
          </p:cNvPr>
          <p:cNvPicPr>
            <a:picLocks noChangeAspect="1"/>
          </p:cNvPicPr>
          <p:nvPr/>
        </p:nvPicPr>
        <p:blipFill>
          <a:blip r:embed="rId3"/>
          <a:stretch>
            <a:fillRect/>
          </a:stretch>
        </p:blipFill>
        <p:spPr>
          <a:xfrm>
            <a:off x="677524" y="1226635"/>
            <a:ext cx="4499361" cy="3704056"/>
          </a:xfrm>
          <a:prstGeom prst="rect">
            <a:avLst/>
          </a:prstGeom>
        </p:spPr>
      </p:pic>
    </p:spTree>
    <p:extLst>
      <p:ext uri="{BB962C8B-B14F-4D97-AF65-F5344CB8AC3E}">
        <p14:creationId xmlns:p14="http://schemas.microsoft.com/office/powerpoint/2010/main" val="2081607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DE18-0E83-F301-15DB-A9EB4B705DA2}"/>
              </a:ext>
            </a:extLst>
          </p:cNvPr>
          <p:cNvSpPr>
            <a:spLocks noGrp="1"/>
          </p:cNvSpPr>
          <p:nvPr>
            <p:ph type="title"/>
          </p:nvPr>
        </p:nvSpPr>
        <p:spPr>
          <a:xfrm>
            <a:off x="5536734" y="609600"/>
            <a:ext cx="3737268" cy="1320800"/>
          </a:xfrm>
        </p:spPr>
        <p:txBody>
          <a:bodyPr>
            <a:normAutofit/>
          </a:bodyPr>
          <a:lstStyle/>
          <a:p>
            <a:pPr>
              <a:lnSpc>
                <a:spcPct val="90000"/>
              </a:lnSpc>
            </a:pPr>
            <a:r>
              <a:rPr lang="en-US" sz="2800" b="1">
                <a:latin typeface="Arial" panose="020B0604020202020204" pitchFamily="34" charset="0"/>
                <a:cs typeface="Arial" panose="020B0604020202020204" pitchFamily="34" charset="0"/>
              </a:rPr>
              <a:t>HTA Prep Cook</a:t>
            </a:r>
            <a:br>
              <a:rPr lang="en-US" sz="2800" b="1">
                <a:latin typeface="Arial" panose="020B0604020202020204" pitchFamily="34" charset="0"/>
                <a:cs typeface="Arial" panose="020B0604020202020204" pitchFamily="34" charset="0"/>
              </a:rPr>
            </a:br>
            <a:r>
              <a:rPr lang="en-US" sz="2800" b="1">
                <a:latin typeface="Arial" panose="020B0604020202020204" pitchFamily="34" charset="0"/>
                <a:cs typeface="Arial" panose="020B0604020202020204" pitchFamily="34" charset="0"/>
              </a:rPr>
              <a:t>Pre-Apprenticeship Training </a:t>
            </a:r>
            <a:endParaRPr lang="en-US" sz="2800"/>
          </a:p>
        </p:txBody>
      </p:sp>
      <p:sp>
        <p:nvSpPr>
          <p:cNvPr id="10" name="Content Placeholder 9">
            <a:extLst>
              <a:ext uri="{FF2B5EF4-FFF2-40B4-BE49-F238E27FC236}">
                <a16:creationId xmlns:a16="http://schemas.microsoft.com/office/drawing/2014/main" id="{968D1BC6-08DD-FC5B-4AC6-CE964132386A}"/>
              </a:ext>
            </a:extLst>
          </p:cNvPr>
          <p:cNvSpPr>
            <a:spLocks noGrp="1"/>
          </p:cNvSpPr>
          <p:nvPr>
            <p:ph idx="1"/>
          </p:nvPr>
        </p:nvSpPr>
        <p:spPr>
          <a:xfrm>
            <a:off x="5209563" y="2160589"/>
            <a:ext cx="4064439" cy="3880773"/>
          </a:xfrm>
        </p:spPr>
        <p:txBody>
          <a:bodyPr>
            <a:normAutofit/>
          </a:bodyPr>
          <a:lstStyle/>
          <a:p>
            <a:r>
              <a:rPr lang="en-US" dirty="0">
                <a:latin typeface="Arial" panose="020B0604020202020204" pitchFamily="34" charset="0"/>
                <a:cs typeface="Arial" panose="020B0604020202020204" pitchFamily="34" charset="0"/>
              </a:rPr>
              <a:t>20 Days, 108 hours of hands-on training</a:t>
            </a:r>
          </a:p>
          <a:p>
            <a:r>
              <a:rPr lang="en-US" dirty="0">
                <a:latin typeface="Arial" panose="020B0604020202020204" pitchFamily="34" charset="0"/>
                <a:cs typeface="Arial" panose="020B0604020202020204" pitchFamily="34" charset="0"/>
              </a:rPr>
              <a:t>Kitchen safety and sanitation</a:t>
            </a:r>
          </a:p>
          <a:p>
            <a:r>
              <a:rPr lang="en-US" dirty="0">
                <a:latin typeface="Arial" panose="020B0604020202020204" pitchFamily="34" charset="0"/>
                <a:cs typeface="Arial" panose="020B0604020202020204" pitchFamily="34" charset="0"/>
              </a:rPr>
              <a:t>Culinary terminology, equipment, and knife skills</a:t>
            </a:r>
          </a:p>
          <a:p>
            <a:r>
              <a:rPr lang="en-US" dirty="0">
                <a:latin typeface="Arial" panose="020B0604020202020204" pitchFamily="34" charset="0"/>
                <a:cs typeface="Arial" panose="020B0604020202020204" pitchFamily="34" charset="0"/>
              </a:rPr>
              <a:t>Preparation of fruit platers, sandwiches, and charcuterie boards</a:t>
            </a:r>
          </a:p>
          <a:p>
            <a:r>
              <a:rPr lang="en-US" dirty="0">
                <a:latin typeface="Arial" panose="020B0604020202020204" pitchFamily="34" charset="0"/>
                <a:cs typeface="Arial" panose="020B0604020202020204" pitchFamily="34" charset="0"/>
              </a:rPr>
              <a:t>Certifications:  Always Food Safe Food Handler Certificate, CA Prep Cook Certificate</a:t>
            </a:r>
          </a:p>
          <a:p>
            <a:endParaRPr lang="en-US" dirty="0">
              <a:latin typeface="Arial" panose="020B0604020202020204" pitchFamily="34" charset="0"/>
              <a:cs typeface="Arial" panose="020B0604020202020204" pitchFamily="34" charset="0"/>
            </a:endParaRPr>
          </a:p>
          <a:p>
            <a:endParaRPr lang="en-US" dirty="0"/>
          </a:p>
        </p:txBody>
      </p:sp>
      <p:pic>
        <p:nvPicPr>
          <p:cNvPr id="8" name="Picture 7" descr="A plate of fruit on a table&#10;&#10;Description automatically generated">
            <a:extLst>
              <a:ext uri="{FF2B5EF4-FFF2-40B4-BE49-F238E27FC236}">
                <a16:creationId xmlns:a16="http://schemas.microsoft.com/office/drawing/2014/main" id="{97438791-AC0C-9A28-02BF-C5F81ADF0A96}"/>
              </a:ext>
            </a:extLst>
          </p:cNvPr>
          <p:cNvPicPr>
            <a:picLocks noChangeAspect="1"/>
          </p:cNvPicPr>
          <p:nvPr/>
        </p:nvPicPr>
        <p:blipFill rotWithShape="1">
          <a:blip r:embed="rId2"/>
          <a:srcRect r="166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0" name="Isosceles Triangle 1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6299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FBAE-0973-0F42-878A-1AAEB7EC6A33}"/>
              </a:ext>
            </a:extLst>
          </p:cNvPr>
          <p:cNvSpPr>
            <a:spLocks noGrp="1"/>
          </p:cNvSpPr>
          <p:nvPr>
            <p:ph type="title"/>
          </p:nvPr>
        </p:nvSpPr>
        <p:spPr/>
        <p:txBody>
          <a:bodyPr/>
          <a:lstStyle/>
          <a:p>
            <a:pPr algn="ctr"/>
            <a:r>
              <a:rPr lang="en-US" dirty="0"/>
              <a:t>The Culinary Instructors</a:t>
            </a:r>
            <a:br>
              <a:rPr lang="en-US" dirty="0"/>
            </a:br>
            <a:r>
              <a:rPr lang="en-US" dirty="0"/>
              <a:t>Instructors</a:t>
            </a:r>
          </a:p>
        </p:txBody>
      </p:sp>
      <p:sp>
        <p:nvSpPr>
          <p:cNvPr id="5" name="Content Placeholder 2">
            <a:extLst>
              <a:ext uri="{FF2B5EF4-FFF2-40B4-BE49-F238E27FC236}">
                <a16:creationId xmlns:a16="http://schemas.microsoft.com/office/drawing/2014/main" id="{CE8E2CCD-C34B-9840-BC34-368F61F6DE65}"/>
              </a:ext>
            </a:extLst>
          </p:cNvPr>
          <p:cNvSpPr txBox="1">
            <a:spLocks/>
          </p:cNvSpPr>
          <p:nvPr/>
        </p:nvSpPr>
        <p:spPr>
          <a:xfrm>
            <a:off x="3670481" y="4910447"/>
            <a:ext cx="2425520" cy="99339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b="1" dirty="0">
                <a:latin typeface="Arial" panose="020B0604020202020204" pitchFamily="34" charset="0"/>
                <a:cs typeface="Arial" panose="020B0604020202020204" pitchFamily="34" charset="0"/>
              </a:rPr>
              <a:t>Chef Mitchell Frieder</a:t>
            </a:r>
          </a:p>
          <a:p>
            <a:pPr marL="0" indent="0" algn="ctr">
              <a:buFont typeface="Wingdings 3" charset="2"/>
              <a:buNone/>
            </a:pPr>
            <a:r>
              <a:rPr lang="en-US" dirty="0">
                <a:latin typeface="Arial" panose="020B0604020202020204" pitchFamily="34" charset="0"/>
                <a:cs typeface="Arial" panose="020B0604020202020204" pitchFamily="34" charset="0"/>
              </a:rPr>
              <a:t>HTA Lead Culinary Instructor</a:t>
            </a:r>
          </a:p>
        </p:txBody>
      </p:sp>
      <p:sp>
        <p:nvSpPr>
          <p:cNvPr id="6" name="Content Placeholder 2">
            <a:extLst>
              <a:ext uri="{FF2B5EF4-FFF2-40B4-BE49-F238E27FC236}">
                <a16:creationId xmlns:a16="http://schemas.microsoft.com/office/drawing/2014/main" id="{C86F7BF4-554D-A345-A3D1-A50AC1BE571D}"/>
              </a:ext>
            </a:extLst>
          </p:cNvPr>
          <p:cNvSpPr txBox="1">
            <a:spLocks/>
          </p:cNvSpPr>
          <p:nvPr/>
        </p:nvSpPr>
        <p:spPr>
          <a:xfrm>
            <a:off x="518820" y="4896125"/>
            <a:ext cx="2960483" cy="8643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b="1" dirty="0">
                <a:latin typeface="Arial" panose="020B0604020202020204" pitchFamily="34" charset="0"/>
                <a:cs typeface="Arial" panose="020B0604020202020204" pitchFamily="34" charset="0"/>
              </a:rPr>
              <a:t>Chef Danny Harold</a:t>
            </a:r>
          </a:p>
          <a:p>
            <a:pPr marL="0" indent="0" algn="ctr">
              <a:buFont typeface="Wingdings 3" charset="2"/>
              <a:buNone/>
            </a:pPr>
            <a:r>
              <a:rPr lang="en-US" dirty="0">
                <a:latin typeface="Arial" panose="020B0604020202020204" pitchFamily="34" charset="0"/>
                <a:cs typeface="Arial" panose="020B0604020202020204" pitchFamily="34" charset="0"/>
              </a:rPr>
              <a:t>HTA Culinary Instructor</a:t>
            </a:r>
          </a:p>
        </p:txBody>
      </p:sp>
      <p:sp>
        <p:nvSpPr>
          <p:cNvPr id="8" name="Content Placeholder 2">
            <a:extLst>
              <a:ext uri="{FF2B5EF4-FFF2-40B4-BE49-F238E27FC236}">
                <a16:creationId xmlns:a16="http://schemas.microsoft.com/office/drawing/2014/main" id="{285D863E-3AF7-4915-8016-AF5A09BDCE6F}"/>
              </a:ext>
            </a:extLst>
          </p:cNvPr>
          <p:cNvSpPr txBox="1">
            <a:spLocks/>
          </p:cNvSpPr>
          <p:nvPr/>
        </p:nvSpPr>
        <p:spPr>
          <a:xfrm>
            <a:off x="6415678" y="4927600"/>
            <a:ext cx="2809232" cy="86439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b="1" dirty="0">
                <a:latin typeface="Arial" panose="020B0604020202020204" pitchFamily="34" charset="0"/>
                <a:cs typeface="Arial" panose="020B0604020202020204" pitchFamily="34" charset="0"/>
              </a:rPr>
              <a:t>Chef Paul Blanco</a:t>
            </a:r>
          </a:p>
          <a:p>
            <a:pPr marL="0" indent="0" algn="ctr">
              <a:buFont typeface="Wingdings 3" charset="2"/>
              <a:buNone/>
            </a:pPr>
            <a:r>
              <a:rPr lang="en-US" dirty="0">
                <a:latin typeface="Arial" panose="020B0604020202020204" pitchFamily="34" charset="0"/>
                <a:cs typeface="Arial" panose="020B0604020202020204" pitchFamily="34" charset="0"/>
              </a:rPr>
              <a:t>HTA Assistant Culinary Instructor</a:t>
            </a:r>
          </a:p>
        </p:txBody>
      </p:sp>
      <p:pic>
        <p:nvPicPr>
          <p:cNvPr id="10" name="Picture 9" descr="A person standing in front of a sign&#10;&#10;Description automatically generated">
            <a:extLst>
              <a:ext uri="{FF2B5EF4-FFF2-40B4-BE49-F238E27FC236}">
                <a16:creationId xmlns:a16="http://schemas.microsoft.com/office/drawing/2014/main" id="{EDCF386B-3D5D-4263-B178-B06C908ED3EF}"/>
              </a:ext>
            </a:extLst>
          </p:cNvPr>
          <p:cNvPicPr>
            <a:picLocks noChangeAspect="1"/>
          </p:cNvPicPr>
          <p:nvPr/>
        </p:nvPicPr>
        <p:blipFill>
          <a:blip r:embed="rId2"/>
          <a:stretch>
            <a:fillRect/>
          </a:stretch>
        </p:blipFill>
        <p:spPr>
          <a:xfrm>
            <a:off x="785884" y="1323243"/>
            <a:ext cx="2564920" cy="3419894"/>
          </a:xfrm>
          <a:prstGeom prst="rect">
            <a:avLst/>
          </a:prstGeom>
        </p:spPr>
      </p:pic>
      <p:pic>
        <p:nvPicPr>
          <p:cNvPr id="4" name="Picture 3" descr="A person wearing a white shirt&#10;&#10;Description automatically generated">
            <a:extLst>
              <a:ext uri="{FF2B5EF4-FFF2-40B4-BE49-F238E27FC236}">
                <a16:creationId xmlns:a16="http://schemas.microsoft.com/office/drawing/2014/main" id="{26DF38B3-3F2A-4237-9E14-5ED0AF4375B9}"/>
              </a:ext>
            </a:extLst>
          </p:cNvPr>
          <p:cNvPicPr>
            <a:picLocks noChangeAspect="1"/>
          </p:cNvPicPr>
          <p:nvPr/>
        </p:nvPicPr>
        <p:blipFill>
          <a:blip r:embed="rId3"/>
          <a:stretch>
            <a:fillRect/>
          </a:stretch>
        </p:blipFill>
        <p:spPr>
          <a:xfrm>
            <a:off x="3670481" y="1333797"/>
            <a:ext cx="2425519" cy="3472717"/>
          </a:xfrm>
          <a:prstGeom prst="rect">
            <a:avLst/>
          </a:prstGeom>
        </p:spPr>
      </p:pic>
      <p:pic>
        <p:nvPicPr>
          <p:cNvPr id="3" name="Picture 2">
            <a:extLst>
              <a:ext uri="{FF2B5EF4-FFF2-40B4-BE49-F238E27FC236}">
                <a16:creationId xmlns:a16="http://schemas.microsoft.com/office/drawing/2014/main" id="{DCB9626F-90D0-AE41-8EFA-C5E89F1E79C6}"/>
              </a:ext>
            </a:extLst>
          </p:cNvPr>
          <p:cNvPicPr>
            <a:picLocks noChangeAspect="1"/>
          </p:cNvPicPr>
          <p:nvPr/>
        </p:nvPicPr>
        <p:blipFill>
          <a:blip r:embed="rId4"/>
          <a:stretch>
            <a:fillRect/>
          </a:stretch>
        </p:blipFill>
        <p:spPr>
          <a:xfrm>
            <a:off x="6415677" y="1302107"/>
            <a:ext cx="2809232" cy="3536095"/>
          </a:xfrm>
          <a:prstGeom prst="rect">
            <a:avLst/>
          </a:prstGeom>
        </p:spPr>
      </p:pic>
    </p:spTree>
    <p:extLst>
      <p:ext uri="{BB962C8B-B14F-4D97-AF65-F5344CB8AC3E}">
        <p14:creationId xmlns:p14="http://schemas.microsoft.com/office/powerpoint/2010/main" val="2474592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 name="Group 67">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9" name="Straight Connector 68">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Isosceles Triangle 72">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Isosceles Triangle 76">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Isosceles Triangle 77">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462D75A-C31D-F840-97B0-58370039E927}"/>
              </a:ext>
            </a:extLst>
          </p:cNvPr>
          <p:cNvSpPr>
            <a:spLocks noGrp="1"/>
          </p:cNvSpPr>
          <p:nvPr>
            <p:ph type="title"/>
          </p:nvPr>
        </p:nvSpPr>
        <p:spPr>
          <a:xfrm>
            <a:off x="985968" y="4473225"/>
            <a:ext cx="8288035" cy="1639340"/>
          </a:xfrm>
        </p:spPr>
        <p:txBody>
          <a:bodyPr vert="horz" lIns="91440" tIns="45720" rIns="91440" bIns="45720" rtlCol="0" anchor="b">
            <a:normAutofit/>
          </a:bodyPr>
          <a:lstStyle/>
          <a:p>
            <a:pPr>
              <a:lnSpc>
                <a:spcPct val="90000"/>
              </a:lnSpc>
            </a:pPr>
            <a:r>
              <a:rPr lang="en-US" sz="3400" dirty="0">
                <a:latin typeface="Arial" panose="020B0604020202020204" pitchFamily="34" charset="0"/>
                <a:cs typeface="Arial" panose="020B0604020202020204" pitchFamily="34" charset="0"/>
              </a:rPr>
              <a:t>HTA Culinary Apprenticeship student Rosa practicing onion dicing techniques  </a:t>
            </a:r>
            <a:br>
              <a:rPr lang="en-US"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and Cari creating a beurre blanc sauce.</a:t>
            </a:r>
          </a:p>
        </p:txBody>
      </p:sp>
      <p:pic>
        <p:nvPicPr>
          <p:cNvPr id="6" name="Content Placeholder 5">
            <a:extLst>
              <a:ext uri="{FF2B5EF4-FFF2-40B4-BE49-F238E27FC236}">
                <a16:creationId xmlns:a16="http://schemas.microsoft.com/office/drawing/2014/main" id="{ECDE1FF5-CC35-C34B-8085-11BD7B0CC9CC}"/>
              </a:ext>
            </a:extLst>
          </p:cNvPr>
          <p:cNvPicPr>
            <a:picLocks noGrp="1" noChangeAspect="1"/>
          </p:cNvPicPr>
          <p:nvPr>
            <p:ph idx="1"/>
          </p:nvPr>
        </p:nvPicPr>
        <p:blipFill rotWithShape="1">
          <a:blip r:embed="rId2"/>
          <a:srcRect l="14169" r="21330"/>
          <a:stretch/>
        </p:blipFill>
        <p:spPr>
          <a:xfrm>
            <a:off x="1861691" y="609600"/>
            <a:ext cx="3132475" cy="3642357"/>
          </a:xfrm>
          <a:prstGeom prst="rect">
            <a:avLst/>
          </a:prstGeom>
        </p:spPr>
      </p:pic>
      <p:pic>
        <p:nvPicPr>
          <p:cNvPr id="11" name="Picture 10">
            <a:extLst>
              <a:ext uri="{FF2B5EF4-FFF2-40B4-BE49-F238E27FC236}">
                <a16:creationId xmlns:a16="http://schemas.microsoft.com/office/drawing/2014/main" id="{EECE7C9C-1251-EB46-93C6-D2AA68BCA254}"/>
              </a:ext>
            </a:extLst>
          </p:cNvPr>
          <p:cNvPicPr>
            <a:picLocks noChangeAspect="1"/>
          </p:cNvPicPr>
          <p:nvPr/>
        </p:nvPicPr>
        <p:blipFill rotWithShape="1">
          <a:blip r:embed="rId3"/>
          <a:srcRect l="8883" r="11149"/>
          <a:stretch/>
        </p:blipFill>
        <p:spPr>
          <a:xfrm>
            <a:off x="6097461" y="941179"/>
            <a:ext cx="3176540" cy="2979198"/>
          </a:xfrm>
          <a:prstGeom prst="rect">
            <a:avLst/>
          </a:prstGeom>
        </p:spPr>
      </p:pic>
    </p:spTree>
    <p:extLst>
      <p:ext uri="{BB962C8B-B14F-4D97-AF65-F5344CB8AC3E}">
        <p14:creationId xmlns:p14="http://schemas.microsoft.com/office/powerpoint/2010/main" val="3478186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591E-CBCD-834B-AC8B-44C340F21F7B}"/>
              </a:ext>
            </a:extLst>
          </p:cNvPr>
          <p:cNvSpPr>
            <a:spLocks noGrp="1"/>
          </p:cNvSpPr>
          <p:nvPr>
            <p:ph type="title"/>
          </p:nvPr>
        </p:nvSpPr>
        <p:spPr/>
        <p:txBody>
          <a:bodyPr>
            <a:normAutofit fontScale="90000"/>
          </a:bodyPr>
          <a:lstStyle/>
          <a:p>
            <a:pPr algn="ctr"/>
            <a:r>
              <a:rPr lang="en-US" b="1" dirty="0">
                <a:solidFill>
                  <a:schemeClr val="tx1"/>
                </a:solidFill>
                <a:latin typeface="Arial" panose="020B0604020202020204" pitchFamily="34" charset="0"/>
                <a:cs typeface="Arial" panose="020B0604020202020204" pitchFamily="34" charset="0"/>
              </a:rPr>
              <a:t>HTA Training Kitchen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Banquet Preparation for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Culinary Apprenticeship Program</a:t>
            </a:r>
          </a:p>
        </p:txBody>
      </p:sp>
      <p:pic>
        <p:nvPicPr>
          <p:cNvPr id="4" name="Content Placeholder 3">
            <a:extLst>
              <a:ext uri="{FF2B5EF4-FFF2-40B4-BE49-F238E27FC236}">
                <a16:creationId xmlns:a16="http://schemas.microsoft.com/office/drawing/2014/main" id="{08076958-26C9-1F47-B19D-F07B9720C631}"/>
              </a:ext>
            </a:extLst>
          </p:cNvPr>
          <p:cNvPicPr>
            <a:picLocks noGrp="1" noChangeAspect="1"/>
          </p:cNvPicPr>
          <p:nvPr>
            <p:ph idx="1"/>
          </p:nvPr>
        </p:nvPicPr>
        <p:blipFill>
          <a:blip r:embed="rId2"/>
          <a:stretch>
            <a:fillRect/>
          </a:stretch>
        </p:blipFill>
        <p:spPr>
          <a:xfrm>
            <a:off x="1519101" y="2319616"/>
            <a:ext cx="6755532" cy="3792950"/>
          </a:xfrm>
        </p:spPr>
      </p:pic>
    </p:spTree>
    <p:extLst>
      <p:ext uri="{BB962C8B-B14F-4D97-AF65-F5344CB8AC3E}">
        <p14:creationId xmlns:p14="http://schemas.microsoft.com/office/powerpoint/2010/main" val="161508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858A-4EDC-6543-AF0E-D338DC4C61C5}"/>
              </a:ext>
            </a:extLst>
          </p:cNvPr>
          <p:cNvSpPr>
            <a:spLocks noGrp="1"/>
          </p:cNvSpPr>
          <p:nvPr>
            <p:ph type="title"/>
          </p:nvPr>
        </p:nvSpPr>
        <p:spPr>
          <a:xfrm>
            <a:off x="677334" y="278130"/>
            <a:ext cx="8596668" cy="1320800"/>
          </a:xfrm>
        </p:spPr>
        <p:txBody>
          <a:bodyPr>
            <a:normAutofit fontScale="90000"/>
          </a:bodyPr>
          <a:lstStyle/>
          <a:p>
            <a:pPr algn="ctr"/>
            <a:r>
              <a:rPr lang="en-US" b="1" dirty="0">
                <a:latin typeface="Arial" panose="020B0604020202020204" pitchFamily="34" charset="0"/>
                <a:cs typeface="Arial" panose="020B0604020202020204" pitchFamily="34" charset="0"/>
              </a:rPr>
              <a:t>HTA Culinary Apprenticeship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2024 Class Schedule </a:t>
            </a:r>
            <a:br>
              <a:rPr lang="en-US" dirty="0"/>
            </a:br>
            <a:endParaRPr lang="en-US" dirty="0"/>
          </a:p>
        </p:txBody>
      </p:sp>
      <p:sp>
        <p:nvSpPr>
          <p:cNvPr id="3" name="Content Placeholder 2">
            <a:extLst>
              <a:ext uri="{FF2B5EF4-FFF2-40B4-BE49-F238E27FC236}">
                <a16:creationId xmlns:a16="http://schemas.microsoft.com/office/drawing/2014/main" id="{13522A26-4C09-0B44-9D05-3F06D3B69F20}"/>
              </a:ext>
            </a:extLst>
          </p:cNvPr>
          <p:cNvSpPr>
            <a:spLocks noGrp="1"/>
          </p:cNvSpPr>
          <p:nvPr>
            <p:ph idx="1"/>
          </p:nvPr>
        </p:nvSpPr>
        <p:spPr>
          <a:xfrm>
            <a:off x="677334" y="1838739"/>
            <a:ext cx="8596668" cy="4409661"/>
          </a:xfrm>
        </p:spPr>
        <p:txBody>
          <a:bodyPr vert="horz" lIns="91440" tIns="45720" rIns="91440" bIns="45720" rtlCol="0" anchor="t">
            <a:normAutofit fontScale="85000" lnSpcReduction="20000"/>
          </a:bodyPr>
          <a:lstStyle/>
          <a:p>
            <a:r>
              <a:rPr lang="en-US" sz="2000" b="1" dirty="0">
                <a:latin typeface="Arial" panose="020B0604020202020204" pitchFamily="34" charset="0"/>
                <a:cs typeface="Arial" panose="020B0604020202020204" pitchFamily="34" charset="0"/>
              </a:rPr>
              <a:t>Dates:</a:t>
            </a:r>
            <a:endParaRPr lang="en-US" b="1" dirty="0">
              <a:latin typeface="Arial"/>
              <a:cs typeface="Arial"/>
            </a:endParaRPr>
          </a:p>
          <a:p>
            <a:pPr lvl="1">
              <a:buFont typeface="Wingdings 3" pitchFamily="2" charset="2"/>
              <a:buChar char=""/>
            </a:pPr>
            <a:r>
              <a:rPr lang="en-US" sz="1800" b="1">
                <a:latin typeface="Arial"/>
                <a:cs typeface="Arial"/>
              </a:rPr>
              <a:t>Prep Cook - Morning Class           March 18 -  April 12       8:00 a.m.- 02:00 p.m. </a:t>
            </a:r>
          </a:p>
          <a:p>
            <a:pPr lvl="1"/>
            <a:r>
              <a:rPr lang="en-US" sz="1800" b="1" dirty="0">
                <a:latin typeface="Arial"/>
                <a:cs typeface="Arial"/>
              </a:rPr>
              <a:t>Line Cook – Morning Class           May 6 – July 1               8:00 a.m.- 02:00 p.m. </a:t>
            </a:r>
          </a:p>
          <a:p>
            <a:pPr lvl="1">
              <a:buFont typeface="Wingdings 3" pitchFamily="2" charset="2"/>
              <a:buChar char=""/>
            </a:pPr>
            <a:r>
              <a:rPr lang="en-US" sz="1800" b="1" dirty="0">
                <a:latin typeface="Arial"/>
                <a:cs typeface="Arial"/>
              </a:rPr>
              <a:t>Prep Cook-  Evening Class            June 6- July 3            3:00 p.m. - 9:00 p.m.       </a:t>
            </a:r>
          </a:p>
          <a:p>
            <a:pPr marL="0" indent="0">
              <a:buNone/>
            </a:pPr>
            <a:r>
              <a:rPr lang="en-US" sz="2000" b="1" dirty="0">
                <a:latin typeface="Arial" panose="020B0604020202020204" pitchFamily="34" charset="0"/>
                <a:cs typeface="Arial" panose="020B0604020202020204" pitchFamily="34" charset="0"/>
              </a:rPr>
              <a:t> </a:t>
            </a:r>
          </a:p>
          <a:p>
            <a:pPr fontAlgn="base"/>
            <a:r>
              <a:rPr lang="en-US" b="1" dirty="0">
                <a:latin typeface="Arial" panose="020B0604020202020204" pitchFamily="34" charset="0"/>
                <a:cs typeface="Arial" panose="020B0604020202020204" pitchFamily="34" charset="0"/>
              </a:rPr>
              <a:t>Location:</a:t>
            </a:r>
          </a:p>
          <a:p>
            <a:pPr marL="0" indent="0" fontAlgn="base">
              <a:buNone/>
            </a:pPr>
            <a:endParaRPr lang="en-US" sz="900" b="1" dirty="0">
              <a:latin typeface="Arial" panose="020B0604020202020204" pitchFamily="34" charset="0"/>
              <a:cs typeface="Arial" panose="020B0604020202020204" pitchFamily="34" charset="0"/>
            </a:endParaRPr>
          </a:p>
          <a:p>
            <a:pPr marL="0" indent="0" fontAlgn="base">
              <a:lnSpc>
                <a:spcPct val="150000"/>
              </a:lnSpc>
              <a:spcBef>
                <a:spcPts val="0"/>
              </a:spcBef>
              <a:buNone/>
            </a:pPr>
            <a:r>
              <a:rPr lang="en-US" b="1" dirty="0">
                <a:latin typeface="Arial"/>
                <a:cs typeface="Arial"/>
              </a:rPr>
              <a:t>Hospitality Training Academy Kitchen (HTAK)</a:t>
            </a:r>
            <a:br>
              <a:rPr lang="en-US" b="1" dirty="0">
                <a:latin typeface="Arial" panose="020B0604020202020204" pitchFamily="34" charset="0"/>
                <a:cs typeface="Arial" panose="020B0604020202020204" pitchFamily="34" charset="0"/>
              </a:rPr>
            </a:br>
            <a:r>
              <a:rPr lang="en-US" b="1" dirty="0">
                <a:latin typeface="Arial"/>
                <a:cs typeface="Arial"/>
              </a:rPr>
              <a:t>	1234 South Western Avenue</a:t>
            </a:r>
            <a:br>
              <a:rPr lang="en-US" b="1" dirty="0">
                <a:latin typeface="Arial" panose="020B0604020202020204" pitchFamily="34" charset="0"/>
                <a:cs typeface="Arial" panose="020B0604020202020204" pitchFamily="34" charset="0"/>
              </a:rPr>
            </a:br>
            <a:r>
              <a:rPr lang="en-US" b="1" dirty="0">
                <a:latin typeface="Arial"/>
                <a:cs typeface="Arial"/>
              </a:rPr>
              <a:t>	Los Angeles, CA 90006</a:t>
            </a:r>
          </a:p>
          <a:p>
            <a:pPr marL="0" indent="0" fontAlgn="base">
              <a:buNone/>
            </a:pPr>
            <a:endParaRPr lang="en-US" b="1" dirty="0">
              <a:latin typeface="Arial" panose="020B0604020202020204" pitchFamily="34" charset="0"/>
              <a:cs typeface="Arial" panose="020B0604020202020204" pitchFamily="34" charset="0"/>
            </a:endParaRPr>
          </a:p>
          <a:p>
            <a:pPr fontAlgn="base"/>
            <a:r>
              <a:rPr lang="en-US" b="1" dirty="0">
                <a:latin typeface="Arial"/>
                <a:cs typeface="Arial"/>
              </a:rPr>
              <a:t>Contact Us Today:</a:t>
            </a:r>
          </a:p>
          <a:p>
            <a:pPr marL="0" indent="0" fontAlgn="base">
              <a:buNone/>
            </a:pPr>
            <a:r>
              <a:rPr lang="en-US" b="1" dirty="0">
                <a:latin typeface="Arial"/>
                <a:cs typeface="Arial"/>
              </a:rPr>
              <a:t>  Phone: (310) 994-5426</a:t>
            </a:r>
          </a:p>
          <a:p>
            <a:pPr marL="0" indent="0" fontAlgn="base">
              <a:buNone/>
            </a:pPr>
            <a:br>
              <a:rPr lang="en-US" sz="900"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Email: </a:t>
            </a:r>
            <a:r>
              <a:rPr lang="en-US" b="1" dirty="0">
                <a:latin typeface="Arial" panose="020B0604020202020204" pitchFamily="34" charset="0"/>
                <a:cs typeface="Arial" panose="020B0604020202020204" pitchFamily="34" charset="0"/>
                <a:hlinkClick r:id="rId2"/>
              </a:rPr>
              <a:t>info@lahta.org</a:t>
            </a:r>
            <a:endParaRPr lang="en-US" b="1" dirty="0">
              <a:latin typeface="Arial" panose="020B0604020202020204" pitchFamily="34" charset="0"/>
              <a:cs typeface="Arial" panose="020B0604020202020204" pitchFamily="34" charset="0"/>
            </a:endParaRPr>
          </a:p>
          <a:p>
            <a:pPr fontAlgn="base"/>
            <a:endParaRPr lang="en-US" dirty="0"/>
          </a:p>
          <a:p>
            <a:endParaRPr lang="en-US" dirty="0"/>
          </a:p>
          <a:p>
            <a:endParaRPr lang="en-US" dirty="0"/>
          </a:p>
        </p:txBody>
      </p:sp>
    </p:spTree>
    <p:extLst>
      <p:ext uri="{BB962C8B-B14F-4D97-AF65-F5344CB8AC3E}">
        <p14:creationId xmlns:p14="http://schemas.microsoft.com/office/powerpoint/2010/main" val="137390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77334" y="609600"/>
            <a:ext cx="8596667" cy="1320800"/>
          </a:xfrm>
        </p:spPr>
        <p:txBody>
          <a:bodyPr vert="horz" lIns="91440" tIns="45720" rIns="91440" bIns="45720" rtlCol="0">
            <a:normAutofit/>
          </a:bodyPr>
          <a:lstStyle/>
          <a:p>
            <a:pPr algn="ctr"/>
            <a:r>
              <a:rPr lang="en-US" b="1" i="0" dirty="0">
                <a:latin typeface="Arial" panose="020B0604020202020204" pitchFamily="34" charset="0"/>
                <a:cs typeface="Arial" panose="020B0604020202020204" pitchFamily="34" charset="0"/>
              </a:rPr>
              <a:t>Employer Partners </a:t>
            </a:r>
          </a:p>
        </p:txBody>
      </p:sp>
      <p:sp>
        <p:nvSpPr>
          <p:cNvPr id="94" name="Isosceles Triangle 8">
            <a:extLst>
              <a:ext uri="{FF2B5EF4-FFF2-40B4-BE49-F238E27FC236}">
                <a16:creationId xmlns:a16="http://schemas.microsoft.com/office/drawing/2014/main" id="{339B2E5C-7D38-46FD-A927-39796E8F9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A city at night&#10;&#10;Description automatically generated with low confidence">
            <a:extLst>
              <a:ext uri="{FF2B5EF4-FFF2-40B4-BE49-F238E27FC236}">
                <a16:creationId xmlns:a16="http://schemas.microsoft.com/office/drawing/2014/main" id="{E61EBA03-DF58-8848-BB29-AFA6A97D2497}"/>
              </a:ext>
            </a:extLst>
          </p:cNvPr>
          <p:cNvPicPr>
            <a:picLocks noChangeAspect="1"/>
          </p:cNvPicPr>
          <p:nvPr/>
        </p:nvPicPr>
        <p:blipFill rotWithShape="1">
          <a:blip r:embed="rId3"/>
          <a:srcRect t="4561" r="1" b="1"/>
          <a:stretch/>
        </p:blipFill>
        <p:spPr>
          <a:xfrm>
            <a:off x="671646" y="2158073"/>
            <a:ext cx="2601968" cy="1862468"/>
          </a:xfrm>
          <a:prstGeom prst="rect">
            <a:avLst/>
          </a:prstGeom>
        </p:spPr>
      </p:pic>
      <p:pic>
        <p:nvPicPr>
          <p:cNvPr id="2" name="Picture 1" descr="Graphical user interface&#10;&#10;Description automatically generated with low confidence">
            <a:extLst>
              <a:ext uri="{FF2B5EF4-FFF2-40B4-BE49-F238E27FC236}">
                <a16:creationId xmlns:a16="http://schemas.microsoft.com/office/drawing/2014/main" id="{2341CBD4-2C49-0D44-9465-CB4A3BDD01AA}"/>
              </a:ext>
            </a:extLst>
          </p:cNvPr>
          <p:cNvPicPr>
            <a:picLocks noChangeAspect="1"/>
          </p:cNvPicPr>
          <p:nvPr/>
        </p:nvPicPr>
        <p:blipFill rotWithShape="1">
          <a:blip r:embed="rId4"/>
          <a:srcRect r="5" b="10918"/>
          <a:stretch/>
        </p:blipFill>
        <p:spPr>
          <a:xfrm>
            <a:off x="3435519" y="2159331"/>
            <a:ext cx="2660172" cy="1864029"/>
          </a:xfrm>
          <a:prstGeom prst="rect">
            <a:avLst/>
          </a:prstGeom>
        </p:spPr>
      </p:pic>
      <p:pic>
        <p:nvPicPr>
          <p:cNvPr id="44" name="Picture 43" descr="A view of a city at night&#10;&#10;Description automatically generated">
            <a:extLst>
              <a:ext uri="{FF2B5EF4-FFF2-40B4-BE49-F238E27FC236}">
                <a16:creationId xmlns:a16="http://schemas.microsoft.com/office/drawing/2014/main" id="{FBB8071C-1BE8-4718-BCF0-0AEE18C30013}"/>
              </a:ext>
            </a:extLst>
          </p:cNvPr>
          <p:cNvPicPr>
            <a:picLocks noChangeAspect="1"/>
          </p:cNvPicPr>
          <p:nvPr/>
        </p:nvPicPr>
        <p:blipFill rotWithShape="1">
          <a:blip r:embed="rId5">
            <a:extLst>
              <a:ext uri="{28A0092B-C50C-407E-A947-70E740481C1C}">
                <a14:useLocalDpi xmlns:a14="http://schemas.microsoft.com/office/drawing/2010/main" val="0"/>
              </a:ext>
            </a:extLst>
          </a:blip>
          <a:srcRect l="5456" r="7109" b="3"/>
          <a:stretch/>
        </p:blipFill>
        <p:spPr>
          <a:xfrm>
            <a:off x="671647" y="4177967"/>
            <a:ext cx="2616049" cy="1862468"/>
          </a:xfrm>
          <a:prstGeom prst="rect">
            <a:avLst/>
          </a:prstGeom>
        </p:spPr>
      </p:pic>
      <p:pic>
        <p:nvPicPr>
          <p:cNvPr id="10" name="Picture 9" descr="A large city landscape&#10;&#10;Description automatically generated">
            <a:extLst>
              <a:ext uri="{FF2B5EF4-FFF2-40B4-BE49-F238E27FC236}">
                <a16:creationId xmlns:a16="http://schemas.microsoft.com/office/drawing/2014/main" id="{6B6E5C37-C1EB-456F-AC84-F9BD1593843D}"/>
              </a:ext>
            </a:extLst>
          </p:cNvPr>
          <p:cNvPicPr>
            <a:picLocks noChangeAspect="1"/>
          </p:cNvPicPr>
          <p:nvPr/>
        </p:nvPicPr>
        <p:blipFill rotWithShape="1">
          <a:blip r:embed="rId6"/>
          <a:srcRect l="2154" r="8478" b="1"/>
          <a:stretch/>
        </p:blipFill>
        <p:spPr>
          <a:xfrm>
            <a:off x="3435520" y="4181409"/>
            <a:ext cx="2658891" cy="1859490"/>
          </a:xfrm>
          <a:prstGeom prst="rect">
            <a:avLst/>
          </a:prstGeom>
        </p:spPr>
      </p:pic>
      <p:sp>
        <p:nvSpPr>
          <p:cNvPr id="33" name="Content Placeholder 32">
            <a:extLst>
              <a:ext uri="{FF2B5EF4-FFF2-40B4-BE49-F238E27FC236}">
                <a16:creationId xmlns:a16="http://schemas.microsoft.com/office/drawing/2014/main" id="{51F04893-F4E4-464D-A03C-1E063C2385EE}"/>
              </a:ext>
            </a:extLst>
          </p:cNvPr>
          <p:cNvSpPr>
            <a:spLocks noGrp="1"/>
          </p:cNvSpPr>
          <p:nvPr>
            <p:ph idx="1"/>
          </p:nvPr>
        </p:nvSpPr>
        <p:spPr>
          <a:xfrm>
            <a:off x="6325880" y="2160589"/>
            <a:ext cx="2948121" cy="3880773"/>
          </a:xfrm>
        </p:spPr>
        <p:txBody>
          <a:bodyPr>
            <a:normAutofit/>
          </a:bodyPr>
          <a:lstStyle/>
          <a:p>
            <a:r>
              <a:rPr lang="en-US" dirty="0">
                <a:latin typeface="Arial" panose="020B0604020202020204" pitchFamily="34" charset="0"/>
                <a:cs typeface="Arial" panose="020B0604020202020204" pitchFamily="34" charset="0"/>
              </a:rPr>
              <a:t>LAX Airport</a:t>
            </a:r>
          </a:p>
          <a:p>
            <a:pPr lvl="1">
              <a:buFont typeface="Wingdings" pitchFamily="2" charset="2"/>
              <a:buChar char="Ø"/>
            </a:pPr>
            <a:r>
              <a:rPr lang="en-US" dirty="0">
                <a:latin typeface="Arial" panose="020B0604020202020204" pitchFamily="34" charset="0"/>
                <a:cs typeface="Arial" panose="020B0604020202020204" pitchFamily="34" charset="0"/>
              </a:rPr>
              <a:t>Great stepping stone</a:t>
            </a:r>
          </a:p>
          <a:p>
            <a:pPr lvl="1">
              <a:buFont typeface="Wingdings" pitchFamily="2" charset="2"/>
              <a:buChar char="Ø"/>
            </a:pPr>
            <a:r>
              <a:rPr lang="en-US" dirty="0">
                <a:latin typeface="Arial" panose="020B0604020202020204" pitchFamily="34" charset="0"/>
                <a:cs typeface="Arial" panose="020B0604020202020204" pitchFamily="34" charset="0"/>
              </a:rPr>
              <a:t>3,000 – 4,000 Currently employed and on the rise</a:t>
            </a:r>
          </a:p>
          <a:p>
            <a:pPr lvl="1">
              <a:buFont typeface="Wingdings" pitchFamily="2" charset="2"/>
              <a:buChar char="Ø"/>
            </a:pPr>
            <a:r>
              <a:rPr lang="en-US" dirty="0">
                <a:latin typeface="Arial" panose="020B0604020202020204" pitchFamily="34" charset="0"/>
                <a:cs typeface="Arial" panose="020B0604020202020204" pitchFamily="34" charset="0"/>
              </a:rPr>
              <a:t>Obtain experience in a fast paced work environment</a:t>
            </a:r>
          </a:p>
          <a:p>
            <a:r>
              <a:rPr lang="en-US" dirty="0">
                <a:latin typeface="Arial" panose="020B0604020202020204" pitchFamily="34" charset="0"/>
                <a:cs typeface="Arial" panose="020B0604020202020204" pitchFamily="34" charset="0"/>
              </a:rPr>
              <a:t>Hotels throughout Los Angeles, Anaheim, Santa Monica and the Century Corridor </a:t>
            </a:r>
          </a:p>
        </p:txBody>
      </p:sp>
    </p:spTree>
    <p:extLst>
      <p:ext uri="{BB962C8B-B14F-4D97-AF65-F5344CB8AC3E}">
        <p14:creationId xmlns:p14="http://schemas.microsoft.com/office/powerpoint/2010/main" val="2504050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ea typeface="News Gothic MT" charset="0"/>
                <a:cs typeface="Arial" panose="020B0604020202020204" pitchFamily="34" charset="0"/>
              </a:rPr>
              <a:t>Contact Information</a:t>
            </a:r>
          </a:p>
        </p:txBody>
      </p:sp>
      <p:sp>
        <p:nvSpPr>
          <p:cNvPr id="3" name="Content Placeholder 2"/>
          <p:cNvSpPr>
            <a:spLocks noGrp="1"/>
          </p:cNvSpPr>
          <p:nvPr>
            <p:ph idx="1"/>
          </p:nvPr>
        </p:nvSpPr>
        <p:spPr>
          <a:xfrm>
            <a:off x="804194" y="1691677"/>
            <a:ext cx="5291805" cy="1519874"/>
          </a:xfrm>
        </p:spPr>
        <p:txBody>
          <a:bodyPr>
            <a:normAutofit fontScale="92500" lnSpcReduction="20000"/>
          </a:bodyPr>
          <a:lstStyle/>
          <a:p>
            <a:pPr marL="0" indent="0">
              <a:buNone/>
            </a:pPr>
            <a:r>
              <a:rPr lang="en-US" sz="2400" b="1" dirty="0">
                <a:latin typeface="Arial" panose="020B0604020202020204" pitchFamily="34" charset="0"/>
                <a:ea typeface="Tahoma" charset="0"/>
                <a:cs typeface="Arial" panose="020B0604020202020204" pitchFamily="34" charset="0"/>
              </a:rPr>
              <a:t>Karen Mitchell</a:t>
            </a:r>
          </a:p>
          <a:p>
            <a:pPr marL="0" indent="0">
              <a:buNone/>
            </a:pPr>
            <a:r>
              <a:rPr lang="en-US" sz="2000" b="1" dirty="0">
                <a:latin typeface="Arial" panose="020B0604020202020204" pitchFamily="34" charset="0"/>
                <a:ea typeface="Tahoma" charset="0"/>
                <a:cs typeface="Arial" panose="020B0604020202020204" pitchFamily="34" charset="0"/>
              </a:rPr>
              <a:t>Employment Specialist</a:t>
            </a:r>
          </a:p>
          <a:p>
            <a:pPr marL="0" indent="0">
              <a:buNone/>
            </a:pPr>
            <a:r>
              <a:rPr lang="en-US" sz="2000" dirty="0">
                <a:latin typeface="Arial" panose="020B0604020202020204" pitchFamily="34" charset="0"/>
                <a:ea typeface="Tahoma" charset="0"/>
                <a:cs typeface="Arial" panose="020B0604020202020204" pitchFamily="34" charset="0"/>
              </a:rPr>
              <a:t>Direct: (310) 529-6638</a:t>
            </a:r>
          </a:p>
          <a:p>
            <a:pPr marL="0" indent="0">
              <a:buNone/>
            </a:pPr>
            <a:r>
              <a:rPr lang="en-US" sz="2000" dirty="0">
                <a:latin typeface="Arial" panose="020B0604020202020204" pitchFamily="34" charset="0"/>
                <a:ea typeface="Tahoma" charset="0"/>
                <a:cs typeface="Arial" panose="020B0604020202020204" pitchFamily="34" charset="0"/>
              </a:rPr>
              <a:t>Email:</a:t>
            </a:r>
            <a:r>
              <a:rPr lang="en-US" sz="2000" b="1" dirty="0">
                <a:latin typeface="Arial" panose="020B0604020202020204" pitchFamily="34" charset="0"/>
                <a:ea typeface="Tahoma" charset="0"/>
                <a:cs typeface="Arial" panose="020B0604020202020204" pitchFamily="34" charset="0"/>
              </a:rPr>
              <a:t> </a:t>
            </a:r>
            <a:r>
              <a:rPr lang="en-US" sz="2000" b="1" u="sng" dirty="0" err="1">
                <a:latin typeface="Arial" panose="020B0604020202020204" pitchFamily="34" charset="0"/>
                <a:ea typeface="Tahoma" charset="0"/>
                <a:cs typeface="Arial" panose="020B0604020202020204" pitchFamily="34" charset="0"/>
              </a:rPr>
              <a:t>karen.mitchell@lahta.org</a:t>
            </a:r>
            <a:endParaRPr lang="en-US" sz="2000" b="1" u="sng" dirty="0">
              <a:latin typeface="Arial" panose="020B0604020202020204" pitchFamily="34" charset="0"/>
              <a:ea typeface="Tahoma" charset="0"/>
              <a:cs typeface="Arial" panose="020B0604020202020204" pitchFamily="34" charset="0"/>
            </a:endParaRPr>
          </a:p>
        </p:txBody>
      </p:sp>
      <p:sp>
        <p:nvSpPr>
          <p:cNvPr id="4" name="TextBox 3"/>
          <p:cNvSpPr txBox="1"/>
          <p:nvPr/>
        </p:nvSpPr>
        <p:spPr>
          <a:xfrm>
            <a:off x="677334" y="4265919"/>
            <a:ext cx="5687252" cy="1138773"/>
          </a:xfrm>
          <a:prstGeom prst="rect">
            <a:avLst/>
          </a:prstGeom>
          <a:noFill/>
        </p:spPr>
        <p:txBody>
          <a:bodyPr wrap="square" rtlCol="0">
            <a:spAutoFit/>
          </a:bodyPr>
          <a:lstStyle/>
          <a:p>
            <a:r>
              <a:rPr lang="en-US" sz="2400" b="1" dirty="0">
                <a:latin typeface="Arial" panose="020B0604020202020204" pitchFamily="34" charset="0"/>
                <a:ea typeface="Tahoma" charset="0"/>
                <a:cs typeface="Arial" panose="020B0604020202020204" pitchFamily="34" charset="0"/>
              </a:rPr>
              <a:t>Website: </a:t>
            </a:r>
            <a:r>
              <a:rPr lang="en-US" sz="2400" b="1" u="sng" dirty="0">
                <a:latin typeface="Arial" panose="020B0604020202020204" pitchFamily="34" charset="0"/>
                <a:ea typeface="Tahoma" charset="0"/>
                <a:cs typeface="Arial" panose="020B0604020202020204" pitchFamily="34" charset="0"/>
                <a:hlinkClick r:id="rId2"/>
              </a:rPr>
              <a:t>http://www.lahta.org</a:t>
            </a:r>
            <a:endParaRPr lang="en-US" sz="2400" b="1" u="sng" dirty="0">
              <a:latin typeface="Arial" panose="020B0604020202020204" pitchFamily="34" charset="0"/>
              <a:ea typeface="Tahoma" charset="0"/>
              <a:cs typeface="Arial" panose="020B0604020202020204" pitchFamily="34" charset="0"/>
            </a:endParaRPr>
          </a:p>
          <a:p>
            <a:endParaRPr lang="en-US" sz="2600" dirty="0">
              <a:latin typeface="Tahoma" charset="0"/>
              <a:ea typeface="Tahoma" charset="0"/>
              <a:cs typeface="Tahoma" charset="0"/>
            </a:endParaRPr>
          </a:p>
          <a:p>
            <a:endParaRPr lang="en-US" dirty="0"/>
          </a:p>
        </p:txBody>
      </p:sp>
      <p:pic>
        <p:nvPicPr>
          <p:cNvPr id="6" name="Picture 5" descr="A drawing of a face&#10;&#10;Description automatically generated">
            <a:extLst>
              <a:ext uri="{FF2B5EF4-FFF2-40B4-BE49-F238E27FC236}">
                <a16:creationId xmlns:a16="http://schemas.microsoft.com/office/drawing/2014/main" id="{55C7CDA3-F8A4-499C-BDA9-35A91A344FD6}"/>
              </a:ext>
            </a:extLst>
          </p:cNvPr>
          <p:cNvPicPr>
            <a:picLocks noChangeAspect="1"/>
          </p:cNvPicPr>
          <p:nvPr/>
        </p:nvPicPr>
        <p:blipFill>
          <a:blip r:embed="rId3"/>
          <a:stretch>
            <a:fillRect/>
          </a:stretch>
        </p:blipFill>
        <p:spPr>
          <a:xfrm>
            <a:off x="804195" y="5432943"/>
            <a:ext cx="445183" cy="445183"/>
          </a:xfrm>
          <a:prstGeom prst="rect">
            <a:avLst/>
          </a:prstGeom>
        </p:spPr>
      </p:pic>
      <p:pic>
        <p:nvPicPr>
          <p:cNvPr id="8" name="Picture 7" descr="A close up of a sign&#10;&#10;Description automatically generated">
            <a:extLst>
              <a:ext uri="{FF2B5EF4-FFF2-40B4-BE49-F238E27FC236}">
                <a16:creationId xmlns:a16="http://schemas.microsoft.com/office/drawing/2014/main" id="{1FDD35FA-8503-43A3-86BA-89B77BDB9DD0}"/>
              </a:ext>
            </a:extLst>
          </p:cNvPr>
          <p:cNvPicPr>
            <a:picLocks noChangeAspect="1"/>
          </p:cNvPicPr>
          <p:nvPr/>
        </p:nvPicPr>
        <p:blipFill>
          <a:blip r:embed="rId4"/>
          <a:stretch>
            <a:fillRect/>
          </a:stretch>
        </p:blipFill>
        <p:spPr>
          <a:xfrm>
            <a:off x="804195" y="6025380"/>
            <a:ext cx="445183" cy="445183"/>
          </a:xfrm>
          <a:prstGeom prst="rect">
            <a:avLst/>
          </a:prstGeom>
        </p:spPr>
      </p:pic>
      <p:pic>
        <p:nvPicPr>
          <p:cNvPr id="10" name="Picture 9">
            <a:extLst>
              <a:ext uri="{FF2B5EF4-FFF2-40B4-BE49-F238E27FC236}">
                <a16:creationId xmlns:a16="http://schemas.microsoft.com/office/drawing/2014/main" id="{4477D02B-8E94-4019-A410-49CD792BC327}"/>
              </a:ext>
            </a:extLst>
          </p:cNvPr>
          <p:cNvPicPr>
            <a:picLocks noChangeAspect="1"/>
          </p:cNvPicPr>
          <p:nvPr/>
        </p:nvPicPr>
        <p:blipFill>
          <a:blip r:embed="rId5"/>
          <a:stretch>
            <a:fillRect/>
          </a:stretch>
        </p:blipFill>
        <p:spPr>
          <a:xfrm>
            <a:off x="677334" y="4773257"/>
            <a:ext cx="773944" cy="562066"/>
          </a:xfrm>
          <a:prstGeom prst="rect">
            <a:avLst/>
          </a:prstGeom>
        </p:spPr>
      </p:pic>
      <p:sp>
        <p:nvSpPr>
          <p:cNvPr id="11" name="TextBox 10">
            <a:extLst>
              <a:ext uri="{FF2B5EF4-FFF2-40B4-BE49-F238E27FC236}">
                <a16:creationId xmlns:a16="http://schemas.microsoft.com/office/drawing/2014/main" id="{F6AB33B1-2D89-46B3-9000-289D6A9EE1E7}"/>
              </a:ext>
            </a:extLst>
          </p:cNvPr>
          <p:cNvSpPr txBox="1"/>
          <p:nvPr/>
        </p:nvSpPr>
        <p:spPr>
          <a:xfrm>
            <a:off x="1451277" y="4869624"/>
            <a:ext cx="2016200" cy="369332"/>
          </a:xfrm>
          <a:prstGeom prst="rect">
            <a:avLst/>
          </a:prstGeom>
          <a:noFill/>
        </p:spPr>
        <p:txBody>
          <a:bodyPr wrap="square" rtlCol="0">
            <a:spAutoFit/>
          </a:bodyPr>
          <a:lstStyle/>
          <a:p>
            <a:r>
              <a:rPr lang="en-US" b="1" dirty="0"/>
              <a:t>@</a:t>
            </a:r>
            <a:r>
              <a:rPr lang="en-US" b="1" dirty="0" err="1"/>
              <a:t>LosAngelesHTA</a:t>
            </a:r>
            <a:endParaRPr lang="en-US" b="1" dirty="0"/>
          </a:p>
        </p:txBody>
      </p:sp>
      <p:sp>
        <p:nvSpPr>
          <p:cNvPr id="12" name="TextBox 11">
            <a:extLst>
              <a:ext uri="{FF2B5EF4-FFF2-40B4-BE49-F238E27FC236}">
                <a16:creationId xmlns:a16="http://schemas.microsoft.com/office/drawing/2014/main" id="{83DA57EF-BB52-430E-9546-FF63C966090E}"/>
              </a:ext>
            </a:extLst>
          </p:cNvPr>
          <p:cNvSpPr txBox="1"/>
          <p:nvPr/>
        </p:nvSpPr>
        <p:spPr>
          <a:xfrm>
            <a:off x="1451277" y="5470868"/>
            <a:ext cx="2016200" cy="369332"/>
          </a:xfrm>
          <a:prstGeom prst="rect">
            <a:avLst/>
          </a:prstGeom>
          <a:noFill/>
        </p:spPr>
        <p:txBody>
          <a:bodyPr wrap="square" rtlCol="0">
            <a:spAutoFit/>
          </a:bodyPr>
          <a:lstStyle/>
          <a:p>
            <a:r>
              <a:rPr lang="en-US" b="1" dirty="0"/>
              <a:t>@</a:t>
            </a:r>
            <a:r>
              <a:rPr lang="en-US" b="1" dirty="0" err="1"/>
              <a:t>HTALosAngeles</a:t>
            </a:r>
            <a:endParaRPr lang="en-US" b="1" dirty="0"/>
          </a:p>
        </p:txBody>
      </p:sp>
      <p:sp>
        <p:nvSpPr>
          <p:cNvPr id="13" name="TextBox 12">
            <a:extLst>
              <a:ext uri="{FF2B5EF4-FFF2-40B4-BE49-F238E27FC236}">
                <a16:creationId xmlns:a16="http://schemas.microsoft.com/office/drawing/2014/main" id="{070AD1A9-4A91-477C-BC78-3E4AF38A8000}"/>
              </a:ext>
            </a:extLst>
          </p:cNvPr>
          <p:cNvSpPr txBox="1"/>
          <p:nvPr/>
        </p:nvSpPr>
        <p:spPr>
          <a:xfrm>
            <a:off x="1451278" y="6068210"/>
            <a:ext cx="3574234" cy="369332"/>
          </a:xfrm>
          <a:prstGeom prst="rect">
            <a:avLst/>
          </a:prstGeom>
          <a:noFill/>
        </p:spPr>
        <p:txBody>
          <a:bodyPr wrap="square" rtlCol="0">
            <a:spAutoFit/>
          </a:bodyPr>
          <a:lstStyle/>
          <a:p>
            <a:r>
              <a:rPr lang="en-US" b="1" dirty="0"/>
              <a:t>@Hospitality Training Academy</a:t>
            </a:r>
          </a:p>
        </p:txBody>
      </p:sp>
      <p:pic>
        <p:nvPicPr>
          <p:cNvPr id="7" name="Picture 6" descr="A person smiling for the camera&#10;&#10;Description automatically generated with medium confidence">
            <a:extLst>
              <a:ext uri="{FF2B5EF4-FFF2-40B4-BE49-F238E27FC236}">
                <a16:creationId xmlns:a16="http://schemas.microsoft.com/office/drawing/2014/main" id="{F67B9946-03A5-D04F-AE91-106E718CDB95}"/>
              </a:ext>
            </a:extLst>
          </p:cNvPr>
          <p:cNvPicPr>
            <a:picLocks noChangeAspect="1"/>
          </p:cNvPicPr>
          <p:nvPr/>
        </p:nvPicPr>
        <p:blipFill>
          <a:blip r:embed="rId6"/>
          <a:stretch>
            <a:fillRect/>
          </a:stretch>
        </p:blipFill>
        <p:spPr>
          <a:xfrm>
            <a:off x="5958403" y="1486808"/>
            <a:ext cx="2608212" cy="2995919"/>
          </a:xfrm>
          <a:prstGeom prst="rect">
            <a:avLst/>
          </a:prstGeom>
        </p:spPr>
      </p:pic>
    </p:spTree>
    <p:extLst>
      <p:ext uri="{BB962C8B-B14F-4D97-AF65-F5344CB8AC3E}">
        <p14:creationId xmlns:p14="http://schemas.microsoft.com/office/powerpoint/2010/main" val="551634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90FC-EC17-3F4B-8C46-0D0C687B1904}"/>
              </a:ext>
            </a:extLst>
          </p:cNvPr>
          <p:cNvSpPr>
            <a:spLocks noGrp="1"/>
          </p:cNvSpPr>
          <p:nvPr>
            <p:ph type="title"/>
          </p:nvPr>
        </p:nvSpPr>
        <p:spPr/>
        <p:txBody>
          <a:bodyPr/>
          <a:lstStyle/>
          <a:p>
            <a:pPr algn="ctr"/>
            <a:r>
              <a:rPr lang="en-US" dirty="0"/>
              <a:t>City of Santa Monica </a:t>
            </a:r>
          </a:p>
        </p:txBody>
      </p:sp>
      <p:sp>
        <p:nvSpPr>
          <p:cNvPr id="3" name="Content Placeholder 2">
            <a:extLst>
              <a:ext uri="{FF2B5EF4-FFF2-40B4-BE49-F238E27FC236}">
                <a16:creationId xmlns:a16="http://schemas.microsoft.com/office/drawing/2014/main" id="{86192BFF-EAAA-9442-88B6-B7F5EF5D0101}"/>
              </a:ext>
            </a:extLst>
          </p:cNvPr>
          <p:cNvSpPr>
            <a:spLocks noGrp="1"/>
          </p:cNvSpPr>
          <p:nvPr>
            <p:ph idx="1"/>
          </p:nvPr>
        </p:nvSpPr>
        <p:spPr>
          <a:xfrm>
            <a:off x="677334" y="1229193"/>
            <a:ext cx="9126232" cy="5035220"/>
          </a:xfrm>
        </p:spPr>
        <p:txBody>
          <a:bodyPr/>
          <a:lstStyle/>
          <a:p>
            <a:r>
              <a:rPr lang="en-US" dirty="0"/>
              <a:t>Visitors from around the world flock to Santa Monica for its views of the Pacific shoreline, the Third Street Promenade, the Iconic Route 66 and more….</a:t>
            </a:r>
          </a:p>
        </p:txBody>
      </p:sp>
      <p:pic>
        <p:nvPicPr>
          <p:cNvPr id="6" name="Picture 5" descr="A room filled with furniture and a fireplace&#10;&#10;Description automatically generated">
            <a:extLst>
              <a:ext uri="{FF2B5EF4-FFF2-40B4-BE49-F238E27FC236}">
                <a16:creationId xmlns:a16="http://schemas.microsoft.com/office/drawing/2014/main" id="{30F67842-8101-A44A-AB5D-6D690497E26F}"/>
              </a:ext>
            </a:extLst>
          </p:cNvPr>
          <p:cNvPicPr/>
          <p:nvPr/>
        </p:nvPicPr>
        <p:blipFill>
          <a:blip r:embed="rId3"/>
          <a:stretch>
            <a:fillRect/>
          </a:stretch>
        </p:blipFill>
        <p:spPr>
          <a:xfrm>
            <a:off x="1263337" y="3816068"/>
            <a:ext cx="2244361" cy="2004526"/>
          </a:xfrm>
          <a:prstGeom prst="rect">
            <a:avLst/>
          </a:prstGeom>
        </p:spPr>
      </p:pic>
      <p:pic>
        <p:nvPicPr>
          <p:cNvPr id="9" name="Picture 8" descr="A view of a city&#10;&#10;Description automatically generated">
            <a:extLst>
              <a:ext uri="{FF2B5EF4-FFF2-40B4-BE49-F238E27FC236}">
                <a16:creationId xmlns:a16="http://schemas.microsoft.com/office/drawing/2014/main" id="{3A02E370-635F-994C-8D26-C152F74B4B1E}"/>
              </a:ext>
            </a:extLst>
          </p:cNvPr>
          <p:cNvPicPr/>
          <p:nvPr/>
        </p:nvPicPr>
        <p:blipFill>
          <a:blip r:embed="rId4"/>
          <a:stretch>
            <a:fillRect/>
          </a:stretch>
        </p:blipFill>
        <p:spPr>
          <a:xfrm>
            <a:off x="6943705" y="3780109"/>
            <a:ext cx="2687474" cy="2040485"/>
          </a:xfrm>
          <a:prstGeom prst="rect">
            <a:avLst/>
          </a:prstGeom>
        </p:spPr>
      </p:pic>
      <p:pic>
        <p:nvPicPr>
          <p:cNvPr id="10" name="Picture 9" descr="A sign on a pole&#10;&#10;Description automatically generated">
            <a:extLst>
              <a:ext uri="{FF2B5EF4-FFF2-40B4-BE49-F238E27FC236}">
                <a16:creationId xmlns:a16="http://schemas.microsoft.com/office/drawing/2014/main" id="{FF50ADE6-E82F-CC48-BA4D-00B1AF10862E}"/>
              </a:ext>
            </a:extLst>
          </p:cNvPr>
          <p:cNvPicPr/>
          <p:nvPr/>
        </p:nvPicPr>
        <p:blipFill>
          <a:blip r:embed="rId5"/>
          <a:stretch>
            <a:fillRect/>
          </a:stretch>
        </p:blipFill>
        <p:spPr>
          <a:xfrm>
            <a:off x="3867462" y="3927424"/>
            <a:ext cx="2903857" cy="1893170"/>
          </a:xfrm>
          <a:prstGeom prst="rect">
            <a:avLst/>
          </a:prstGeom>
        </p:spPr>
      </p:pic>
      <p:pic>
        <p:nvPicPr>
          <p:cNvPr id="11" name="Picture 10" descr="A close up of a street&#10;&#10;Description automatically generated">
            <a:extLst>
              <a:ext uri="{FF2B5EF4-FFF2-40B4-BE49-F238E27FC236}">
                <a16:creationId xmlns:a16="http://schemas.microsoft.com/office/drawing/2014/main" id="{78673208-A817-824C-8E89-FB3D7CED6DCE}"/>
              </a:ext>
            </a:extLst>
          </p:cNvPr>
          <p:cNvPicPr/>
          <p:nvPr/>
        </p:nvPicPr>
        <p:blipFill>
          <a:blip r:embed="rId6"/>
          <a:stretch>
            <a:fillRect/>
          </a:stretch>
        </p:blipFill>
        <p:spPr>
          <a:xfrm>
            <a:off x="4224450" y="2139699"/>
            <a:ext cx="2546870" cy="1676369"/>
          </a:xfrm>
          <a:prstGeom prst="rect">
            <a:avLst/>
          </a:prstGeom>
        </p:spPr>
      </p:pic>
      <p:pic>
        <p:nvPicPr>
          <p:cNvPr id="13" name="Picture 12" descr="A sunset over a body of water&#10;&#10;Description automatically generated">
            <a:extLst>
              <a:ext uri="{FF2B5EF4-FFF2-40B4-BE49-F238E27FC236}">
                <a16:creationId xmlns:a16="http://schemas.microsoft.com/office/drawing/2014/main" id="{6C205341-E3EF-7A43-A2EE-619D37A15FAC}"/>
              </a:ext>
            </a:extLst>
          </p:cNvPr>
          <p:cNvPicPr/>
          <p:nvPr/>
        </p:nvPicPr>
        <p:blipFill>
          <a:blip r:embed="rId7"/>
          <a:stretch>
            <a:fillRect/>
          </a:stretch>
        </p:blipFill>
        <p:spPr>
          <a:xfrm>
            <a:off x="1263336" y="2023793"/>
            <a:ext cx="2244361" cy="1603827"/>
          </a:xfrm>
          <a:prstGeom prst="rect">
            <a:avLst/>
          </a:prstGeom>
        </p:spPr>
      </p:pic>
      <p:pic>
        <p:nvPicPr>
          <p:cNvPr id="14" name="Picture 13" descr="A picture containing outdoor, sky, water, scene&#10;&#10;Description automatically generated">
            <a:extLst>
              <a:ext uri="{FF2B5EF4-FFF2-40B4-BE49-F238E27FC236}">
                <a16:creationId xmlns:a16="http://schemas.microsoft.com/office/drawing/2014/main" id="{B40DEA58-4ACA-BD49-BA90-6D4CED3D3EC9}"/>
              </a:ext>
            </a:extLst>
          </p:cNvPr>
          <p:cNvPicPr/>
          <p:nvPr/>
        </p:nvPicPr>
        <p:blipFill>
          <a:blip r:embed="rId8"/>
          <a:stretch>
            <a:fillRect/>
          </a:stretch>
        </p:blipFill>
        <p:spPr>
          <a:xfrm>
            <a:off x="7054813" y="2139699"/>
            <a:ext cx="2576365" cy="1570367"/>
          </a:xfrm>
          <a:prstGeom prst="rect">
            <a:avLst/>
          </a:prstGeom>
        </p:spPr>
      </p:pic>
    </p:spTree>
    <p:extLst>
      <p:ext uri="{BB962C8B-B14F-4D97-AF65-F5344CB8AC3E}">
        <p14:creationId xmlns:p14="http://schemas.microsoft.com/office/powerpoint/2010/main" val="268159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0E98-07EA-1E43-BFA7-BF8069607674}"/>
              </a:ext>
            </a:extLst>
          </p:cNvPr>
          <p:cNvSpPr>
            <a:spLocks noGrp="1"/>
          </p:cNvSpPr>
          <p:nvPr>
            <p:ph type="title"/>
          </p:nvPr>
        </p:nvSpPr>
        <p:spPr/>
        <p:txBody>
          <a:bodyPr/>
          <a:lstStyle/>
          <a:p>
            <a:pPr algn="ctr"/>
            <a:r>
              <a:rPr lang="en-US" dirty="0"/>
              <a:t>Virginia Avenue Park</a:t>
            </a:r>
            <a:br>
              <a:rPr lang="en-US" dirty="0"/>
            </a:br>
            <a:r>
              <a:rPr lang="en-US" dirty="0"/>
              <a:t>  Community Center</a:t>
            </a:r>
          </a:p>
        </p:txBody>
      </p:sp>
      <p:sp>
        <p:nvSpPr>
          <p:cNvPr id="3" name="Content Placeholder 2">
            <a:extLst>
              <a:ext uri="{FF2B5EF4-FFF2-40B4-BE49-F238E27FC236}">
                <a16:creationId xmlns:a16="http://schemas.microsoft.com/office/drawing/2014/main" id="{2772670F-67A7-7645-87E5-D69768FF057C}"/>
              </a:ext>
            </a:extLst>
          </p:cNvPr>
          <p:cNvSpPr>
            <a:spLocks noGrp="1"/>
          </p:cNvSpPr>
          <p:nvPr>
            <p:ph sz="half" idx="1"/>
          </p:nvPr>
        </p:nvSpPr>
        <p:spPr>
          <a:xfrm>
            <a:off x="425874" y="2580154"/>
            <a:ext cx="4184035" cy="2444865"/>
          </a:xfrm>
        </p:spPr>
        <p:txBody>
          <a:bodyPr>
            <a:normAutofit fontScale="92500" lnSpcReduction="10000"/>
          </a:bodyPr>
          <a:lstStyle/>
          <a:p>
            <a:pPr marL="0" indent="0" algn="ctr">
              <a:buNone/>
            </a:pPr>
            <a:endParaRPr lang="en-US" b="1" dirty="0">
              <a:latin typeface="BODONI 72 BOOK" pitchFamily="2" charset="0"/>
            </a:endParaRPr>
          </a:p>
          <a:p>
            <a:pPr marL="0" indent="0">
              <a:spcBef>
                <a:spcPts val="0"/>
              </a:spcBef>
              <a:buNone/>
            </a:pPr>
            <a:r>
              <a:rPr lang="en-US" dirty="0">
                <a:solidFill>
                  <a:schemeClr val="accent6"/>
                </a:solidFill>
                <a:latin typeface="Arial" panose="020B0604020202020204" pitchFamily="34" charset="0"/>
                <a:cs typeface="Arial" panose="020B0604020202020204" pitchFamily="34" charset="0"/>
              </a:rPr>
              <a:t>The HTA provides a variety of workforce development, apprenticeship and training programs to help low-income residents of the City of Santa Monica receive training opportunities that lead to careers in the hospitality and food service sector.  </a:t>
            </a:r>
          </a:p>
          <a:p>
            <a:pPr marL="0" indent="0">
              <a:spcBef>
                <a:spcPts val="0"/>
              </a:spcBef>
              <a:buNone/>
            </a:pPr>
            <a:endParaRPr lang="en-US" dirty="0">
              <a:solidFill>
                <a:schemeClr val="accent6"/>
              </a:solidFill>
              <a:latin typeface="Arial" panose="020B0604020202020204" pitchFamily="34" charset="0"/>
              <a:cs typeface="Arial" panose="020B0604020202020204" pitchFamily="34" charset="0"/>
            </a:endParaRPr>
          </a:p>
          <a:p>
            <a:pPr marL="0" indent="0">
              <a:spcBef>
                <a:spcPts val="0"/>
              </a:spcBef>
              <a:buNone/>
            </a:pPr>
            <a:r>
              <a:rPr lang="en-US" dirty="0">
                <a:solidFill>
                  <a:schemeClr val="accent6"/>
                </a:solidFill>
                <a:latin typeface="Arial" panose="020B0604020202020204" pitchFamily="34" charset="0"/>
                <a:cs typeface="Arial" panose="020B0604020202020204" pitchFamily="34" charset="0"/>
              </a:rPr>
              <a:t>We are located at the Virginia Avenue Park Community Center.</a:t>
            </a:r>
          </a:p>
        </p:txBody>
      </p:sp>
      <p:sp>
        <p:nvSpPr>
          <p:cNvPr id="14" name="Content Placeholder 13">
            <a:extLst>
              <a:ext uri="{FF2B5EF4-FFF2-40B4-BE49-F238E27FC236}">
                <a16:creationId xmlns:a16="http://schemas.microsoft.com/office/drawing/2014/main" id="{78026289-671D-B646-9258-7DAAD62FA8EE}"/>
              </a:ext>
            </a:extLst>
          </p:cNvPr>
          <p:cNvSpPr>
            <a:spLocks noGrp="1"/>
          </p:cNvSpPr>
          <p:nvPr>
            <p:ph sz="half" idx="2"/>
          </p:nvPr>
        </p:nvSpPr>
        <p:spPr/>
        <p:txBody>
          <a:bodyPr>
            <a:normAutofit fontScale="92500" lnSpcReduction="10000"/>
          </a:bodyPr>
          <a:lstStyle/>
          <a:p>
            <a:endParaRPr lang="en-US" dirty="0"/>
          </a:p>
        </p:txBody>
      </p:sp>
      <p:sp>
        <p:nvSpPr>
          <p:cNvPr id="6" name="Content Placeholder 2">
            <a:extLst>
              <a:ext uri="{FF2B5EF4-FFF2-40B4-BE49-F238E27FC236}">
                <a16:creationId xmlns:a16="http://schemas.microsoft.com/office/drawing/2014/main" id="{BE8C4E2F-5A20-2644-ACDC-20FE551B3FE2}"/>
              </a:ext>
            </a:extLst>
          </p:cNvPr>
          <p:cNvSpPr txBox="1">
            <a:spLocks/>
          </p:cNvSpPr>
          <p:nvPr/>
        </p:nvSpPr>
        <p:spPr>
          <a:xfrm>
            <a:off x="5079999" y="4927601"/>
            <a:ext cx="3156373" cy="9026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endParaRPr lang="en-US" dirty="0"/>
          </a:p>
        </p:txBody>
      </p:sp>
      <p:pic>
        <p:nvPicPr>
          <p:cNvPr id="8" name="Picture 7">
            <a:extLst>
              <a:ext uri="{FF2B5EF4-FFF2-40B4-BE49-F238E27FC236}">
                <a16:creationId xmlns:a16="http://schemas.microsoft.com/office/drawing/2014/main" id="{506A1E97-B389-FE47-92D2-D32E93717AE7}"/>
              </a:ext>
            </a:extLst>
          </p:cNvPr>
          <p:cNvPicPr>
            <a:picLocks noChangeAspect="1"/>
          </p:cNvPicPr>
          <p:nvPr/>
        </p:nvPicPr>
        <p:blipFill>
          <a:blip r:embed="rId2"/>
          <a:stretch>
            <a:fillRect/>
          </a:stretch>
        </p:blipFill>
        <p:spPr>
          <a:xfrm>
            <a:off x="5079999" y="2160588"/>
            <a:ext cx="4194003" cy="3880773"/>
          </a:xfrm>
          <a:prstGeom prst="rect">
            <a:avLst/>
          </a:prstGeom>
        </p:spPr>
      </p:pic>
    </p:spTree>
    <p:extLst>
      <p:ext uri="{BB962C8B-B14F-4D97-AF65-F5344CB8AC3E}">
        <p14:creationId xmlns:p14="http://schemas.microsoft.com/office/powerpoint/2010/main" val="199464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News Gothic MT" charset="0"/>
                <a:ea typeface="News Gothic MT" charset="0"/>
                <a:cs typeface="News Gothic MT" charset="0"/>
              </a:rPr>
              <a:t>Our Goals</a:t>
            </a:r>
          </a:p>
        </p:txBody>
      </p:sp>
      <p:sp>
        <p:nvSpPr>
          <p:cNvPr id="3" name="Content Placeholder 2"/>
          <p:cNvSpPr>
            <a:spLocks noGrp="1"/>
          </p:cNvSpPr>
          <p:nvPr>
            <p:ph idx="1"/>
          </p:nvPr>
        </p:nvSpPr>
        <p:spPr>
          <a:xfrm>
            <a:off x="677334" y="5112327"/>
            <a:ext cx="9533466" cy="929035"/>
          </a:xfrm>
        </p:spPr>
        <p:txBody>
          <a:bodyPr>
            <a:noAutofit/>
          </a:bodyPr>
          <a:lstStyle/>
          <a:p>
            <a:r>
              <a:rPr lang="en-US" altLang="en-US" sz="2500" b="1" dirty="0">
                <a:latin typeface="Tahoma" charset="0"/>
                <a:ea typeface="Tahoma" charset="0"/>
                <a:cs typeface="Tahoma" charset="0"/>
              </a:rPr>
              <a:t>For union members – upskilling and growing into new positions</a:t>
            </a:r>
          </a:p>
          <a:p>
            <a:r>
              <a:rPr lang="en-US" altLang="en-US" sz="2500" b="1" dirty="0">
                <a:latin typeface="Tahoma" charset="0"/>
                <a:ea typeface="Tahoma" charset="0"/>
                <a:cs typeface="Tahoma" charset="0"/>
              </a:rPr>
              <a:t>For job seekers – get the job and keep the job!</a:t>
            </a:r>
          </a:p>
        </p:txBody>
      </p:sp>
      <p:cxnSp>
        <p:nvCxnSpPr>
          <p:cNvPr id="16" name="Straight Arrow Connector 15">
            <a:extLst>
              <a:ext uri="{FF2B5EF4-FFF2-40B4-BE49-F238E27FC236}">
                <a16:creationId xmlns:a16="http://schemas.microsoft.com/office/drawing/2014/main" id="{5417D7D3-9CEC-4F41-8950-ED3199C7A785}"/>
              </a:ext>
            </a:extLst>
          </p:cNvPr>
          <p:cNvCxnSpPr>
            <a:cxnSpLocks/>
          </p:cNvCxnSpPr>
          <p:nvPr/>
        </p:nvCxnSpPr>
        <p:spPr>
          <a:xfrm flipV="1">
            <a:off x="1683945" y="816639"/>
            <a:ext cx="2851841" cy="3547544"/>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20" name="Triangle 3">
            <a:extLst>
              <a:ext uri="{FF2B5EF4-FFF2-40B4-BE49-F238E27FC236}">
                <a16:creationId xmlns:a16="http://schemas.microsoft.com/office/drawing/2014/main" id="{F4DC0FCB-0C9C-4C6E-BD48-8E36000DD895}"/>
              </a:ext>
            </a:extLst>
          </p:cNvPr>
          <p:cNvSpPr/>
          <p:nvPr/>
        </p:nvSpPr>
        <p:spPr>
          <a:xfrm>
            <a:off x="1983086" y="611426"/>
            <a:ext cx="5985164" cy="3990889"/>
          </a:xfrm>
          <a:prstGeom prst="triangle">
            <a:avLst>
              <a:gd name="adj" fmla="val 50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27A04FD-39C1-4932-87DF-C801BE056F63}"/>
              </a:ext>
            </a:extLst>
          </p:cNvPr>
          <p:cNvSpPr txBox="1"/>
          <p:nvPr/>
        </p:nvSpPr>
        <p:spPr>
          <a:xfrm>
            <a:off x="3943504" y="3727527"/>
            <a:ext cx="2064327" cy="677108"/>
          </a:xfrm>
          <a:prstGeom prst="rect">
            <a:avLst/>
          </a:prstGeom>
          <a:noFill/>
        </p:spPr>
        <p:txBody>
          <a:bodyPr wrap="square" rtlCol="0">
            <a:spAutoFit/>
          </a:bodyPr>
          <a:lstStyle/>
          <a:p>
            <a:r>
              <a:rPr lang="en-US" sz="3800" dirty="0">
                <a:solidFill>
                  <a:schemeClr val="bg1"/>
                </a:solidFill>
              </a:rPr>
              <a:t>ANY JOB</a:t>
            </a:r>
          </a:p>
        </p:txBody>
      </p:sp>
      <p:sp>
        <p:nvSpPr>
          <p:cNvPr id="22" name="TextBox 21">
            <a:extLst>
              <a:ext uri="{FF2B5EF4-FFF2-40B4-BE49-F238E27FC236}">
                <a16:creationId xmlns:a16="http://schemas.microsoft.com/office/drawing/2014/main" id="{6203FC7A-BDB9-46EE-9F47-4D13334D295F}"/>
              </a:ext>
            </a:extLst>
          </p:cNvPr>
          <p:cNvSpPr txBox="1"/>
          <p:nvPr/>
        </p:nvSpPr>
        <p:spPr>
          <a:xfrm>
            <a:off x="3576358" y="2751658"/>
            <a:ext cx="2798617" cy="677108"/>
          </a:xfrm>
          <a:prstGeom prst="rect">
            <a:avLst/>
          </a:prstGeom>
          <a:noFill/>
        </p:spPr>
        <p:txBody>
          <a:bodyPr wrap="square" rtlCol="0">
            <a:spAutoFit/>
          </a:bodyPr>
          <a:lstStyle/>
          <a:p>
            <a:r>
              <a:rPr lang="en-US" sz="3800" dirty="0">
                <a:solidFill>
                  <a:schemeClr val="bg1"/>
                </a:solidFill>
              </a:rPr>
              <a:t>BETTER JOB</a:t>
            </a:r>
          </a:p>
        </p:txBody>
      </p:sp>
      <p:sp>
        <p:nvSpPr>
          <p:cNvPr id="23" name="TextBox 22">
            <a:extLst>
              <a:ext uri="{FF2B5EF4-FFF2-40B4-BE49-F238E27FC236}">
                <a16:creationId xmlns:a16="http://schemas.microsoft.com/office/drawing/2014/main" id="{9FDB1336-9A63-4905-BE8A-87A0D69B974E}"/>
              </a:ext>
            </a:extLst>
          </p:cNvPr>
          <p:cNvSpPr txBox="1"/>
          <p:nvPr/>
        </p:nvSpPr>
        <p:spPr>
          <a:xfrm>
            <a:off x="4093163" y="1591846"/>
            <a:ext cx="1898072" cy="677108"/>
          </a:xfrm>
          <a:prstGeom prst="rect">
            <a:avLst/>
          </a:prstGeom>
          <a:noFill/>
        </p:spPr>
        <p:txBody>
          <a:bodyPr wrap="square" rtlCol="0">
            <a:spAutoFit/>
          </a:bodyPr>
          <a:lstStyle/>
          <a:p>
            <a:r>
              <a:rPr lang="en-US" sz="3800" dirty="0">
                <a:solidFill>
                  <a:schemeClr val="bg1"/>
                </a:solidFill>
              </a:rPr>
              <a:t>CAREER</a:t>
            </a:r>
          </a:p>
        </p:txBody>
      </p:sp>
      <p:cxnSp>
        <p:nvCxnSpPr>
          <p:cNvPr id="24" name="Straight Connector 23">
            <a:extLst>
              <a:ext uri="{FF2B5EF4-FFF2-40B4-BE49-F238E27FC236}">
                <a16:creationId xmlns:a16="http://schemas.microsoft.com/office/drawing/2014/main" id="{F0CB4A13-F457-4893-8C87-CD3B5515E3DE}"/>
              </a:ext>
            </a:extLst>
          </p:cNvPr>
          <p:cNvCxnSpPr>
            <a:cxnSpLocks/>
          </p:cNvCxnSpPr>
          <p:nvPr/>
        </p:nvCxnSpPr>
        <p:spPr>
          <a:xfrm>
            <a:off x="2589291" y="3537404"/>
            <a:ext cx="4789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1E6436-22C7-45C1-AC6E-67A0BDF68228}"/>
              </a:ext>
            </a:extLst>
          </p:cNvPr>
          <p:cNvCxnSpPr>
            <a:cxnSpLocks/>
          </p:cNvCxnSpPr>
          <p:nvPr/>
        </p:nvCxnSpPr>
        <p:spPr>
          <a:xfrm>
            <a:off x="3491345" y="2519391"/>
            <a:ext cx="43226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682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EB96-08C5-EE42-B0B5-91CC09003D52}"/>
              </a:ext>
            </a:extLst>
          </p:cNvPr>
          <p:cNvSpPr>
            <a:spLocks noGrp="1"/>
          </p:cNvSpPr>
          <p:nvPr>
            <p:ph type="title"/>
          </p:nvPr>
        </p:nvSpPr>
        <p:spPr/>
        <p:txBody>
          <a:bodyPr>
            <a:normAutofit/>
          </a:bodyPr>
          <a:lstStyle/>
          <a:p>
            <a:pPr algn="ctr"/>
            <a:r>
              <a:rPr lang="en-US" sz="4000" dirty="0">
                <a:solidFill>
                  <a:schemeClr val="tx1"/>
                </a:solidFill>
              </a:rPr>
              <a:t>What We Do</a:t>
            </a:r>
          </a:p>
        </p:txBody>
      </p:sp>
      <p:sp>
        <p:nvSpPr>
          <p:cNvPr id="3" name="Content Placeholder 2">
            <a:extLst>
              <a:ext uri="{FF2B5EF4-FFF2-40B4-BE49-F238E27FC236}">
                <a16:creationId xmlns:a16="http://schemas.microsoft.com/office/drawing/2014/main" id="{07AB8D46-AE9C-3442-B0E3-27537F0E84AF}"/>
              </a:ext>
            </a:extLst>
          </p:cNvPr>
          <p:cNvSpPr>
            <a:spLocks noGrp="1"/>
          </p:cNvSpPr>
          <p:nvPr>
            <p:ph idx="1"/>
          </p:nvPr>
        </p:nvSpPr>
        <p:spPr/>
        <p:txBody>
          <a:bodyPr/>
          <a:lstStyle/>
          <a:p>
            <a:pPr marL="0" indent="0">
              <a:buNone/>
            </a:pPr>
            <a:r>
              <a:rPr lang="en-US" b="1" dirty="0"/>
              <a:t>The HTA provides a variety of workforce development, apprenticeship and training programs to:</a:t>
            </a:r>
          </a:p>
          <a:p>
            <a:pPr marL="0" indent="0">
              <a:buNone/>
            </a:pPr>
            <a:endParaRPr lang="en-US" b="1" dirty="0"/>
          </a:p>
          <a:p>
            <a:pPr lvl="0"/>
            <a:r>
              <a:rPr lang="en-US" b="1" dirty="0"/>
              <a:t>Create a well-trained workforce for the hospitality sector;</a:t>
            </a:r>
          </a:p>
          <a:p>
            <a:pPr lvl="0"/>
            <a:r>
              <a:rPr lang="en-US" b="1" dirty="0"/>
              <a:t>Create a healthier work environment by teaching safety, sanitation and ergonomic skills; </a:t>
            </a:r>
          </a:p>
          <a:p>
            <a:pPr lvl="0"/>
            <a:r>
              <a:rPr lang="en-US" b="1" dirty="0"/>
              <a:t>Develop confident, competent workers who can perform entry level job skills;</a:t>
            </a:r>
          </a:p>
          <a:p>
            <a:pPr lvl="0"/>
            <a:r>
              <a:rPr lang="en-US" b="1" dirty="0"/>
              <a:t>Provide management with a well-trained workforce to help grow their businesses.</a:t>
            </a:r>
          </a:p>
          <a:p>
            <a:pPr marL="0" indent="0">
              <a:buNone/>
            </a:pPr>
            <a:endParaRPr lang="en-US" b="1" dirty="0"/>
          </a:p>
          <a:p>
            <a:endParaRPr lang="en-US" dirty="0"/>
          </a:p>
        </p:txBody>
      </p:sp>
    </p:spTree>
    <p:extLst>
      <p:ext uri="{BB962C8B-B14F-4D97-AF65-F5344CB8AC3E}">
        <p14:creationId xmlns:p14="http://schemas.microsoft.com/office/powerpoint/2010/main" val="297091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4098A4C6-4FFB-4EF4-8317-8110224DB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4A415072-93F3-4FDA-96B8-7DFD2874C5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8C2D828-7FBF-4467-B527-793E0E978C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B9D10F1D-AB99-42AD-8720-CDF349959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5">
              <a:extLst>
                <a:ext uri="{FF2B5EF4-FFF2-40B4-BE49-F238E27FC236}">
                  <a16:creationId xmlns:a16="http://schemas.microsoft.com/office/drawing/2014/main" id="{5BF01F05-8464-452A-A278-4A40757B6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Isosceles Triangle 77">
              <a:extLst>
                <a:ext uri="{FF2B5EF4-FFF2-40B4-BE49-F238E27FC236}">
                  <a16:creationId xmlns:a16="http://schemas.microsoft.com/office/drawing/2014/main" id="{FBCC0363-6CA5-4B64-A66F-478732557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7">
              <a:extLst>
                <a:ext uri="{FF2B5EF4-FFF2-40B4-BE49-F238E27FC236}">
                  <a16:creationId xmlns:a16="http://schemas.microsoft.com/office/drawing/2014/main" id="{CBACBAB2-7577-4339-B610-7245E449D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Rectangle 28">
              <a:extLst>
                <a:ext uri="{FF2B5EF4-FFF2-40B4-BE49-F238E27FC236}">
                  <a16:creationId xmlns:a16="http://schemas.microsoft.com/office/drawing/2014/main" id="{DFCB19D4-D4D4-4AFD-9ECC-A6D0E4AE2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Rectangle 29">
              <a:extLst>
                <a:ext uri="{FF2B5EF4-FFF2-40B4-BE49-F238E27FC236}">
                  <a16:creationId xmlns:a16="http://schemas.microsoft.com/office/drawing/2014/main" id="{3B32E423-85B7-4B28-B5C3-AB63224A4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Isosceles Triangle 81">
              <a:extLst>
                <a:ext uri="{FF2B5EF4-FFF2-40B4-BE49-F238E27FC236}">
                  <a16:creationId xmlns:a16="http://schemas.microsoft.com/office/drawing/2014/main" id="{3DC38A14-94ED-496F-851A-CA6A98898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Isosceles Triangle 82">
              <a:extLst>
                <a:ext uri="{FF2B5EF4-FFF2-40B4-BE49-F238E27FC236}">
                  <a16:creationId xmlns:a16="http://schemas.microsoft.com/office/drawing/2014/main" id="{14E862E4-F307-4A50-A3A9-0A79FD36D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85" name="Rectangle 84">
            <a:extLst>
              <a:ext uri="{FF2B5EF4-FFF2-40B4-BE49-F238E27FC236}">
                <a16:creationId xmlns:a16="http://schemas.microsoft.com/office/drawing/2014/main" id="{015E3E78-BF51-4607-86CE-A0299B88F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4073" y="42166"/>
            <a:ext cx="5669280" cy="1343289"/>
          </a:xfrm>
        </p:spPr>
        <p:txBody>
          <a:bodyPr vert="horz" lIns="91440" tIns="45720" rIns="91440" bIns="45720" rtlCol="0" anchor="b">
            <a:normAutofit/>
          </a:bodyPr>
          <a:lstStyle/>
          <a:p>
            <a:pPr algn="r"/>
            <a:r>
              <a:rPr lang="en-US" sz="5400" b="1" dirty="0"/>
              <a:t>HTA’s Vision</a:t>
            </a:r>
          </a:p>
        </p:txBody>
      </p:sp>
      <p:pic>
        <p:nvPicPr>
          <p:cNvPr id="4" name="Picture 3">
            <a:extLst>
              <a:ext uri="{FF2B5EF4-FFF2-40B4-BE49-F238E27FC236}">
                <a16:creationId xmlns:a16="http://schemas.microsoft.com/office/drawing/2014/main" id="{C4BF3DFA-37AE-9249-80E9-05B6FF0F9BF9}"/>
              </a:ext>
            </a:extLst>
          </p:cNvPr>
          <p:cNvPicPr>
            <a:picLocks noChangeAspect="1"/>
          </p:cNvPicPr>
          <p:nvPr/>
        </p:nvPicPr>
        <p:blipFill rotWithShape="1">
          <a:blip r:embed="rId3"/>
          <a:srcRect t="6089" r="-2" b="15090"/>
          <a:stretch/>
        </p:blipFill>
        <p:spPr>
          <a:xfrm>
            <a:off x="5883879" y="10"/>
            <a:ext cx="6304947" cy="2285990"/>
          </a:xfrm>
          <a:custGeom>
            <a:avLst/>
            <a:gdLst>
              <a:gd name="connsiteX0" fmla="*/ 0 w 6304947"/>
              <a:gd name="connsiteY0" fmla="*/ 0 h 2286000"/>
              <a:gd name="connsiteX1" fmla="*/ 6304947 w 6304947"/>
              <a:gd name="connsiteY1" fmla="*/ 0 h 2286000"/>
              <a:gd name="connsiteX2" fmla="*/ 6304947 w 6304947"/>
              <a:gd name="connsiteY2" fmla="*/ 2286000 h 2286000"/>
              <a:gd name="connsiteX3" fmla="*/ 720670 w 6304947"/>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6304947" h="2286000">
                <a:moveTo>
                  <a:pt x="0" y="0"/>
                </a:moveTo>
                <a:lnTo>
                  <a:pt x="6304947" y="0"/>
                </a:lnTo>
                <a:lnTo>
                  <a:pt x="6304947" y="2286000"/>
                </a:lnTo>
                <a:lnTo>
                  <a:pt x="720670" y="2286000"/>
                </a:lnTo>
                <a:close/>
              </a:path>
            </a:pathLst>
          </a:custGeom>
        </p:spPr>
      </p:pic>
      <p:pic>
        <p:nvPicPr>
          <p:cNvPr id="1028" name="Picture 4" descr="Image result for NFL Logo">
            <a:extLst>
              <a:ext uri="{FF2B5EF4-FFF2-40B4-BE49-F238E27FC236}">
                <a16:creationId xmlns:a16="http://schemas.microsoft.com/office/drawing/2014/main" id="{F4040644-802C-492E-9236-612DA4669E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857" r="2" b="4369"/>
          <a:stretch/>
        </p:blipFill>
        <p:spPr bwMode="auto">
          <a:xfrm>
            <a:off x="6604548" y="2286000"/>
            <a:ext cx="5584275" cy="2286000"/>
          </a:xfrm>
          <a:custGeom>
            <a:avLst/>
            <a:gdLst>
              <a:gd name="connsiteX0" fmla="*/ 0 w 5584275"/>
              <a:gd name="connsiteY0" fmla="*/ 0 h 2286000"/>
              <a:gd name="connsiteX1" fmla="*/ 5584275 w 5584275"/>
              <a:gd name="connsiteY1" fmla="*/ 0 h 2286000"/>
              <a:gd name="connsiteX2" fmla="*/ 5584275 w 5584275"/>
              <a:gd name="connsiteY2" fmla="*/ 2286000 h 2286000"/>
              <a:gd name="connsiteX3" fmla="*/ 626046 w 5584275"/>
              <a:gd name="connsiteY3" fmla="*/ 2286000 h 2286000"/>
              <a:gd name="connsiteX4" fmla="*/ 692258 w 5584275"/>
              <a:gd name="connsiteY4" fmla="*/ 2195876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275" h="2286000">
                <a:moveTo>
                  <a:pt x="0" y="0"/>
                </a:moveTo>
                <a:lnTo>
                  <a:pt x="5584275" y="0"/>
                </a:lnTo>
                <a:lnTo>
                  <a:pt x="5584275" y="2286000"/>
                </a:lnTo>
                <a:lnTo>
                  <a:pt x="626046" y="2286000"/>
                </a:lnTo>
                <a:lnTo>
                  <a:pt x="692258" y="2195876"/>
                </a:ln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1BACF68-D006-4A46-9F9B-1E4345DF44D6}"/>
              </a:ext>
            </a:extLst>
          </p:cNvPr>
          <p:cNvPicPr>
            <a:picLocks noChangeAspect="1"/>
          </p:cNvPicPr>
          <p:nvPr/>
        </p:nvPicPr>
        <p:blipFill rotWithShape="1">
          <a:blip r:embed="rId5"/>
          <a:srcRect t="11437" r="-1" b="25400"/>
          <a:stretch/>
        </p:blipFill>
        <p:spPr>
          <a:xfrm>
            <a:off x="5551112" y="4572000"/>
            <a:ext cx="6640888" cy="2286000"/>
          </a:xfrm>
          <a:custGeom>
            <a:avLst/>
            <a:gdLst>
              <a:gd name="connsiteX0" fmla="*/ 1679482 w 6640888"/>
              <a:gd name="connsiteY0" fmla="*/ 0 h 2286000"/>
              <a:gd name="connsiteX1" fmla="*/ 6640888 w 6640888"/>
              <a:gd name="connsiteY1" fmla="*/ 0 h 2286000"/>
              <a:gd name="connsiteX2" fmla="*/ 6640888 w 6640888"/>
              <a:gd name="connsiteY2" fmla="*/ 2286000 h 2286000"/>
              <a:gd name="connsiteX3" fmla="*/ 0 w 664088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6640888" h="2286000">
                <a:moveTo>
                  <a:pt x="1679482" y="0"/>
                </a:moveTo>
                <a:lnTo>
                  <a:pt x="6640888" y="0"/>
                </a:lnTo>
                <a:lnTo>
                  <a:pt x="6640888" y="2286000"/>
                </a:lnTo>
                <a:lnTo>
                  <a:pt x="0" y="2286000"/>
                </a:lnTo>
                <a:close/>
              </a:path>
            </a:pathLst>
          </a:custGeom>
        </p:spPr>
      </p:pic>
      <p:sp>
        <p:nvSpPr>
          <p:cNvPr id="87" name="Isosceles Triangle 86">
            <a:extLst>
              <a:ext uri="{FF2B5EF4-FFF2-40B4-BE49-F238E27FC236}">
                <a16:creationId xmlns:a16="http://schemas.microsoft.com/office/drawing/2014/main" id="{AFCFD6D8-B11A-4FF8-AA6D-F63F472A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Freeform: Shape 88">
            <a:extLst>
              <a:ext uri="{FF2B5EF4-FFF2-40B4-BE49-F238E27FC236}">
                <a16:creationId xmlns:a16="http://schemas.microsoft.com/office/drawing/2014/main" id="{8D8213AA-0208-457F-9CD6-78FE26795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7537" y="0"/>
            <a:ext cx="1886594" cy="6858000"/>
          </a:xfrm>
          <a:custGeom>
            <a:avLst/>
            <a:gdLst>
              <a:gd name="connsiteX0" fmla="*/ 332766 w 1886594"/>
              <a:gd name="connsiteY0" fmla="*/ 0 h 6858000"/>
              <a:gd name="connsiteX1" fmla="*/ 473666 w 1886594"/>
              <a:gd name="connsiteY1" fmla="*/ 0 h 6858000"/>
              <a:gd name="connsiteX2" fmla="*/ 1886594 w 1886594"/>
              <a:gd name="connsiteY2" fmla="*/ 4481876 h 6858000"/>
              <a:gd name="connsiteX3" fmla="*/ 140900 w 1886594"/>
              <a:gd name="connsiteY3" fmla="*/ 6858000 h 6858000"/>
              <a:gd name="connsiteX4" fmla="*/ 0 w 1886594"/>
              <a:gd name="connsiteY4" fmla="*/ 6858000 h 6858000"/>
              <a:gd name="connsiteX5" fmla="*/ 1745694 w 1886594"/>
              <a:gd name="connsiteY5" fmla="*/ 4481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594" h="6858000">
                <a:moveTo>
                  <a:pt x="332766" y="0"/>
                </a:moveTo>
                <a:lnTo>
                  <a:pt x="473666" y="0"/>
                </a:lnTo>
                <a:lnTo>
                  <a:pt x="1886594" y="4481876"/>
                </a:lnTo>
                <a:lnTo>
                  <a:pt x="140900" y="6858000"/>
                </a:lnTo>
                <a:lnTo>
                  <a:pt x="0" y="6858000"/>
                </a:lnTo>
                <a:lnTo>
                  <a:pt x="1745694" y="448187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Rectangle 29">
            <a:extLst>
              <a:ext uri="{FF2B5EF4-FFF2-40B4-BE49-F238E27FC236}">
                <a16:creationId xmlns:a16="http://schemas.microsoft.com/office/drawing/2014/main" id="{99CDFA5B-0593-4946-8B2B-61B888895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3" name="Isosceles Triangle 92">
            <a:extLst>
              <a:ext uri="{FF2B5EF4-FFF2-40B4-BE49-F238E27FC236}">
                <a16:creationId xmlns:a16="http://schemas.microsoft.com/office/drawing/2014/main" id="{5BC01963-BAEA-42F8-A0A1-D5323FDF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95" name="Straight Connector 94">
            <a:extLst>
              <a:ext uri="{FF2B5EF4-FFF2-40B4-BE49-F238E27FC236}">
                <a16:creationId xmlns:a16="http://schemas.microsoft.com/office/drawing/2014/main" id="{EB60E152-277A-4689-827B-214A55B3D5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1993689F-A4B8-43C0-ADED-5E8C083DCA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9" name="Rectangle 23">
            <a:extLst>
              <a:ext uri="{FF2B5EF4-FFF2-40B4-BE49-F238E27FC236}">
                <a16:creationId xmlns:a16="http://schemas.microsoft.com/office/drawing/2014/main" id="{9A55474B-4D9C-4A4D-AC41-524963CDB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Content Placeholder 2">
            <a:extLst>
              <a:ext uri="{FF2B5EF4-FFF2-40B4-BE49-F238E27FC236}">
                <a16:creationId xmlns:a16="http://schemas.microsoft.com/office/drawing/2014/main" id="{0AE1D3AA-4290-4E15-ADD5-7CCDE4A29227}"/>
              </a:ext>
            </a:extLst>
          </p:cNvPr>
          <p:cNvSpPr>
            <a:spLocks noGrp="1"/>
          </p:cNvSpPr>
          <p:nvPr>
            <p:ph idx="1"/>
          </p:nvPr>
        </p:nvSpPr>
        <p:spPr>
          <a:xfrm>
            <a:off x="963733" y="1554826"/>
            <a:ext cx="3851122" cy="4865851"/>
          </a:xfrm>
        </p:spPr>
        <p:txBody>
          <a:bodyPr vert="horz" lIns="91440" tIns="45720" rIns="91440" bIns="45720" rtlCol="0" anchor="t">
            <a:normAutofit fontScale="85000" lnSpcReduction="10000"/>
          </a:bodyPr>
          <a:lstStyle/>
          <a:p>
            <a:pPr marL="0" indent="0">
              <a:buNone/>
            </a:pPr>
            <a:r>
              <a:rPr lang="en-US" sz="2800" b="1" dirty="0"/>
              <a:t>2028</a:t>
            </a:r>
          </a:p>
          <a:p>
            <a:pPr marL="0" indent="0">
              <a:buNone/>
            </a:pPr>
            <a:endParaRPr lang="en-US" b="1" dirty="0"/>
          </a:p>
          <a:p>
            <a:pPr>
              <a:spcBef>
                <a:spcPts val="0"/>
              </a:spcBef>
            </a:pPr>
            <a:r>
              <a:rPr lang="en-US" dirty="0"/>
              <a:t>Nearly 100 hotels are in the pipeline to be built by 2028</a:t>
            </a:r>
          </a:p>
          <a:p>
            <a:pPr marL="0" indent="0">
              <a:spcBef>
                <a:spcPts val="0"/>
              </a:spcBef>
              <a:buNone/>
            </a:pPr>
            <a:endParaRPr lang="en-US" dirty="0"/>
          </a:p>
          <a:p>
            <a:pPr>
              <a:spcBef>
                <a:spcPts val="0"/>
              </a:spcBef>
            </a:pPr>
            <a:r>
              <a:rPr lang="en-US" dirty="0"/>
              <a:t>Between now and 2028 Los Angeles will host</a:t>
            </a:r>
          </a:p>
          <a:p>
            <a:pPr lvl="1">
              <a:spcBef>
                <a:spcPts val="0"/>
              </a:spcBef>
            </a:pPr>
            <a:r>
              <a:rPr lang="en-US" dirty="0"/>
              <a:t>The Olympics</a:t>
            </a:r>
          </a:p>
          <a:p>
            <a:pPr lvl="1">
              <a:spcBef>
                <a:spcPts val="0"/>
              </a:spcBef>
            </a:pPr>
            <a:r>
              <a:rPr lang="en-US" dirty="0"/>
              <a:t>FIFA World Cup</a:t>
            </a:r>
          </a:p>
          <a:p>
            <a:pPr marL="457200" lvl="1" indent="0">
              <a:spcBef>
                <a:spcPts val="0"/>
              </a:spcBef>
              <a:buNone/>
            </a:pPr>
            <a:endParaRPr lang="en-US" dirty="0"/>
          </a:p>
          <a:p>
            <a:pPr>
              <a:spcBef>
                <a:spcPts val="0"/>
              </a:spcBef>
            </a:pPr>
            <a:r>
              <a:rPr lang="en-US" dirty="0"/>
              <a:t>We are expecting a need for nearly 15,000 </a:t>
            </a:r>
            <a:r>
              <a:rPr lang="en-US" b="1" dirty="0"/>
              <a:t>NEW</a:t>
            </a:r>
            <a:r>
              <a:rPr lang="en-US" dirty="0"/>
              <a:t> jobs within the hospitality sector</a:t>
            </a:r>
          </a:p>
          <a:p>
            <a:pPr marL="0" indent="0">
              <a:spcBef>
                <a:spcPts val="0"/>
              </a:spcBef>
              <a:buNone/>
            </a:pPr>
            <a:endParaRPr lang="en-US" dirty="0"/>
          </a:p>
          <a:p>
            <a:pPr>
              <a:spcBef>
                <a:spcPts val="0"/>
              </a:spcBef>
            </a:pPr>
            <a:r>
              <a:rPr lang="en-US" dirty="0">
                <a:latin typeface="Tahoma" charset="0"/>
                <a:ea typeface="Tahoma" charset="0"/>
                <a:cs typeface="Tahoma" charset="0"/>
              </a:rPr>
              <a:t>Number one employer in LA County</a:t>
            </a:r>
          </a:p>
          <a:p>
            <a:pPr marL="0" indent="0">
              <a:spcBef>
                <a:spcPts val="0"/>
              </a:spcBef>
              <a:buNone/>
            </a:pPr>
            <a:endParaRPr lang="en-US" dirty="0">
              <a:latin typeface="Tahoma" charset="0"/>
              <a:ea typeface="Tahoma" charset="0"/>
              <a:cs typeface="Tahoma" charset="0"/>
            </a:endParaRPr>
          </a:p>
          <a:p>
            <a:pPr>
              <a:spcBef>
                <a:spcPts val="0"/>
              </a:spcBef>
            </a:pPr>
            <a:r>
              <a:rPr lang="en-US" dirty="0">
                <a:latin typeface="Tahoma" charset="0"/>
                <a:ea typeface="Tahoma" charset="0"/>
                <a:cs typeface="Tahoma" charset="0"/>
              </a:rPr>
              <a:t>Diversity of opportunity and experience</a:t>
            </a:r>
          </a:p>
          <a:p>
            <a:pPr marL="0" indent="0">
              <a:spcBef>
                <a:spcPts val="0"/>
              </a:spcBef>
              <a:buNone/>
            </a:pPr>
            <a:endParaRPr lang="en-US" dirty="0">
              <a:latin typeface="Tahoma" charset="0"/>
              <a:ea typeface="Tahoma" charset="0"/>
              <a:cs typeface="Tahoma" charset="0"/>
            </a:endParaRPr>
          </a:p>
          <a:p>
            <a:pPr>
              <a:spcBef>
                <a:spcPts val="0"/>
              </a:spcBef>
            </a:pPr>
            <a:r>
              <a:rPr lang="en-US" dirty="0">
                <a:latin typeface="Tahoma" charset="0"/>
                <a:ea typeface="Tahoma" charset="0"/>
                <a:cs typeface="Tahoma" charset="0"/>
              </a:rPr>
              <a:t>Job security</a:t>
            </a:r>
          </a:p>
          <a:p>
            <a:pPr marL="0" indent="0">
              <a:spcBef>
                <a:spcPts val="0"/>
              </a:spcBef>
              <a:buNone/>
            </a:pPr>
            <a:endParaRPr lang="en-US" dirty="0">
              <a:latin typeface="Tahoma" charset="0"/>
              <a:ea typeface="Tahoma" charset="0"/>
              <a:cs typeface="Tahoma" charset="0"/>
            </a:endParaRPr>
          </a:p>
          <a:p>
            <a:pPr>
              <a:spcBef>
                <a:spcPts val="0"/>
              </a:spcBef>
            </a:pPr>
            <a:r>
              <a:rPr lang="en-US" dirty="0">
                <a:latin typeface="Tahoma" charset="0"/>
                <a:ea typeface="Tahoma" charset="0"/>
                <a:cs typeface="Tahoma" charset="0"/>
              </a:rPr>
              <a:t>Safe and fair work environment</a:t>
            </a:r>
          </a:p>
          <a:p>
            <a:endParaRPr lang="en-US" dirty="0">
              <a:solidFill>
                <a:schemeClr val="bg2"/>
              </a:solidFill>
            </a:endParaRPr>
          </a:p>
          <a:p>
            <a:pPr marL="0" indent="0">
              <a:buNone/>
            </a:pPr>
            <a:endParaRPr lang="en-US" dirty="0"/>
          </a:p>
        </p:txBody>
      </p:sp>
    </p:spTree>
    <p:extLst>
      <p:ext uri="{BB962C8B-B14F-4D97-AF65-F5344CB8AC3E}">
        <p14:creationId xmlns:p14="http://schemas.microsoft.com/office/powerpoint/2010/main" val="1518386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0C8F-A077-2B42-B899-A57EDD92228D}"/>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HTA Program Courses</a:t>
            </a:r>
          </a:p>
        </p:txBody>
      </p:sp>
      <p:sp>
        <p:nvSpPr>
          <p:cNvPr id="3" name="Content Placeholder 2">
            <a:extLst>
              <a:ext uri="{FF2B5EF4-FFF2-40B4-BE49-F238E27FC236}">
                <a16:creationId xmlns:a16="http://schemas.microsoft.com/office/drawing/2014/main" id="{C2CBA856-53B3-984C-A3E9-2FD7264A0E5D}"/>
              </a:ext>
            </a:extLst>
          </p:cNvPr>
          <p:cNvSpPr>
            <a:spLocks noGrp="1"/>
          </p:cNvSpPr>
          <p:nvPr>
            <p:ph idx="1"/>
          </p:nvPr>
        </p:nvSpPr>
        <p:spPr>
          <a:xfrm>
            <a:off x="677334" y="1669774"/>
            <a:ext cx="8596668" cy="4578625"/>
          </a:xfrm>
        </p:spPr>
        <p:txBody>
          <a:bodyPr>
            <a:normAutofit/>
          </a:bodyPr>
          <a:lstStyle/>
          <a:p>
            <a:pPr marL="0" indent="0">
              <a:spcBef>
                <a:spcPts val="0"/>
              </a:spcBef>
              <a:buNone/>
            </a:pPr>
            <a:r>
              <a:rPr lang="en-US" b="1" dirty="0">
                <a:latin typeface="Arial" panose="020B0604020202020204" pitchFamily="34" charset="0"/>
                <a:cs typeface="Arial" panose="020B0604020202020204" pitchFamily="34" charset="0"/>
              </a:rPr>
              <a:t>DISHWASHER/STEWARD (36 HOURS</a:t>
            </a:r>
            <a:r>
              <a:rPr lang="en-US" dirty="0">
                <a:latin typeface="Arial" panose="020B0604020202020204" pitchFamily="34" charset="0"/>
                <a:cs typeface="Arial" panose="020B0604020202020204" pitchFamily="34" charset="0"/>
              </a:rPr>
              <a:t>)</a:t>
            </a:r>
          </a:p>
          <a:p>
            <a:pPr>
              <a:spcBef>
                <a:spcPts val="0"/>
              </a:spcBef>
            </a:pPr>
            <a:r>
              <a:rPr lang="en-US" dirty="0">
                <a:latin typeface="Arial" panose="020B0604020202020204" pitchFamily="34" charset="0"/>
                <a:cs typeface="Arial" panose="020B0604020202020204" pitchFamily="34" charset="0"/>
              </a:rPr>
              <a:t>This course focuses on the operation of commercial dishwashing machines used at restaurants, hotels, event venues, etc. </a:t>
            </a:r>
          </a:p>
          <a:p>
            <a:pPr>
              <a:spcBef>
                <a:spcPts val="0"/>
              </a:spcBef>
            </a:pPr>
            <a:r>
              <a:rPr lang="en-US" dirty="0">
                <a:latin typeface="Arial" panose="020B0604020202020204" pitchFamily="34" charset="0"/>
                <a:cs typeface="Arial" panose="020B0604020202020204" pitchFamily="34" charset="0"/>
              </a:rPr>
              <a:t>The class includes 3-days of training to teach students how to use a dishwasher plus 6-hours of training modules for Customer Service, Server skills, and the National Restaurant Association’s </a:t>
            </a:r>
            <a:r>
              <a:rPr lang="en-US" dirty="0" err="1">
                <a:latin typeface="Arial" panose="020B0604020202020204" pitchFamily="34" charset="0"/>
                <a:cs typeface="Arial" panose="020B0604020202020204" pitchFamily="34" charset="0"/>
              </a:rPr>
              <a:t>ServSafe</a:t>
            </a:r>
            <a:r>
              <a:rPr lang="en-US" dirty="0">
                <a:latin typeface="Arial" panose="020B0604020202020204" pitchFamily="34" charset="0"/>
                <a:cs typeface="Arial" panose="020B0604020202020204" pitchFamily="34" charset="0"/>
              </a:rPr>
              <a:t> Food Handler Certification.  </a:t>
            </a:r>
          </a:p>
          <a:p>
            <a:pPr marL="0" indent="0">
              <a:spcBef>
                <a:spcPts val="0"/>
              </a:spcBef>
              <a:buNone/>
            </a:pPr>
            <a:endParaRPr lang="en-US" b="1" dirty="0">
              <a:latin typeface="Arial" panose="020B0604020202020204" pitchFamily="34" charset="0"/>
              <a:cs typeface="Arial" panose="020B0604020202020204" pitchFamily="34" charset="0"/>
            </a:endParaRPr>
          </a:p>
          <a:p>
            <a:pPr marL="0" indent="0">
              <a:spcBef>
                <a:spcPts val="0"/>
              </a:spcBef>
              <a:buNone/>
            </a:pPr>
            <a:r>
              <a:rPr lang="en-US" b="1" dirty="0">
                <a:latin typeface="Arial" panose="020B0604020202020204" pitchFamily="34" charset="0"/>
                <a:cs typeface="Arial" panose="020B0604020202020204" pitchFamily="34" charset="0"/>
              </a:rPr>
              <a:t>BARISTA   (42 HOURS)</a:t>
            </a:r>
            <a:endParaRPr lang="en-US" sz="2800" b="1" dirty="0">
              <a:latin typeface="Arial" panose="020B0604020202020204" pitchFamily="34" charset="0"/>
              <a:cs typeface="Arial" panose="020B0604020202020204" pitchFamily="34" charset="0"/>
            </a:endParaRPr>
          </a:p>
          <a:p>
            <a:pPr lvl="0">
              <a:spcBef>
                <a:spcPts val="0"/>
              </a:spcBef>
            </a:pPr>
            <a:r>
              <a:rPr lang="en-US" dirty="0">
                <a:latin typeface="Arial" panose="020B0604020202020204" pitchFamily="34" charset="0"/>
                <a:cs typeface="Arial" panose="020B0604020202020204" pitchFamily="34" charset="0"/>
              </a:rPr>
              <a:t>The Barista course focuses on the history, preparation, and service of coffee through lecture and hands-on training and includes:</a:t>
            </a:r>
            <a:endParaRPr lang="en-US" sz="2800" dirty="0">
              <a:latin typeface="Arial" panose="020B0604020202020204" pitchFamily="34" charset="0"/>
              <a:cs typeface="Arial" panose="020B0604020202020204" pitchFamily="34" charset="0"/>
            </a:endParaRPr>
          </a:p>
          <a:p>
            <a:pPr lvl="1">
              <a:spcBef>
                <a:spcPts val="0"/>
              </a:spcBef>
            </a:pPr>
            <a:r>
              <a:rPr lang="en-US" dirty="0">
                <a:latin typeface="Arial" panose="020B0604020202020204" pitchFamily="34" charset="0"/>
                <a:cs typeface="Arial" panose="020B0604020202020204" pitchFamily="34" charset="0"/>
              </a:rPr>
              <a:t>4-hour Barista pre-requisite class;</a:t>
            </a:r>
            <a:endParaRPr lang="en-US" sz="2400" dirty="0">
              <a:latin typeface="Arial" panose="020B0604020202020204" pitchFamily="34" charset="0"/>
              <a:cs typeface="Arial" panose="020B0604020202020204" pitchFamily="34" charset="0"/>
            </a:endParaRPr>
          </a:p>
          <a:p>
            <a:pPr lvl="1">
              <a:spcBef>
                <a:spcPts val="0"/>
              </a:spcBef>
            </a:pPr>
            <a:r>
              <a:rPr lang="en-US" dirty="0">
                <a:latin typeface="Arial" panose="020B0604020202020204" pitchFamily="34" charset="0"/>
                <a:cs typeface="Arial" panose="020B0604020202020204" pitchFamily="34" charset="0"/>
              </a:rPr>
              <a:t>24 hours of Barista training;</a:t>
            </a:r>
            <a:endParaRPr lang="en-US" sz="2400" dirty="0">
              <a:latin typeface="Arial" panose="020B0604020202020204" pitchFamily="34" charset="0"/>
              <a:cs typeface="Arial" panose="020B0604020202020204" pitchFamily="34" charset="0"/>
            </a:endParaRPr>
          </a:p>
          <a:p>
            <a:pPr lvl="1">
              <a:spcBef>
                <a:spcPts val="0"/>
              </a:spcBef>
            </a:pPr>
            <a:r>
              <a:rPr lang="en-US" dirty="0">
                <a:latin typeface="Arial" panose="020B0604020202020204" pitchFamily="34" charset="0"/>
                <a:cs typeface="Arial" panose="020B0604020202020204" pitchFamily="34" charset="0"/>
              </a:rPr>
              <a:t>6-hour module of Customer Service training;</a:t>
            </a:r>
            <a:endParaRPr lang="en-US" sz="2400" dirty="0">
              <a:latin typeface="Arial" panose="020B0604020202020204" pitchFamily="34" charset="0"/>
              <a:cs typeface="Arial" panose="020B0604020202020204" pitchFamily="34" charset="0"/>
            </a:endParaRPr>
          </a:p>
          <a:p>
            <a:pPr lvl="1">
              <a:spcBef>
                <a:spcPts val="0"/>
              </a:spcBef>
            </a:pPr>
            <a:r>
              <a:rPr lang="en-US" dirty="0">
                <a:latin typeface="Arial" panose="020B0604020202020204" pitchFamily="34" charset="0"/>
                <a:cs typeface="Arial" panose="020B0604020202020204" pitchFamily="34" charset="0"/>
              </a:rPr>
              <a:t>6-hour module of Server training; and</a:t>
            </a:r>
            <a:endParaRPr lang="en-US" sz="2400" dirty="0">
              <a:latin typeface="Arial" panose="020B0604020202020204" pitchFamily="34" charset="0"/>
              <a:cs typeface="Arial" panose="020B0604020202020204" pitchFamily="34" charset="0"/>
            </a:endParaRPr>
          </a:p>
          <a:p>
            <a:pPr lvl="1">
              <a:spcBef>
                <a:spcPts val="0"/>
              </a:spcBef>
            </a:pPr>
            <a:r>
              <a:rPr lang="en-US" dirty="0">
                <a:latin typeface="Arial" panose="020B0604020202020204" pitchFamily="34" charset="0"/>
                <a:cs typeface="Arial" panose="020B0604020202020204" pitchFamily="34" charset="0"/>
              </a:rPr>
              <a:t>Includes a </a:t>
            </a:r>
            <a:r>
              <a:rPr lang="en-US" dirty="0" err="1">
                <a:latin typeface="Arial" panose="020B0604020202020204" pitchFamily="34" charset="0"/>
                <a:cs typeface="Arial" panose="020B0604020202020204" pitchFamily="34" charset="0"/>
              </a:rPr>
              <a:t>ServSafe</a:t>
            </a:r>
            <a:r>
              <a:rPr lang="en-US" dirty="0">
                <a:latin typeface="Arial" panose="020B0604020202020204" pitchFamily="34" charset="0"/>
                <a:cs typeface="Arial" panose="020B0604020202020204" pitchFamily="34" charset="0"/>
              </a:rPr>
              <a:t> Food Handler Course.</a:t>
            </a:r>
            <a:endParaRPr lang="en-US" sz="2400"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092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28A1-5518-4047-A3A1-FC53BCDF905D}"/>
              </a:ext>
            </a:extLst>
          </p:cNvPr>
          <p:cNvSpPr>
            <a:spLocks noGrp="1"/>
          </p:cNvSpPr>
          <p:nvPr>
            <p:ph type="title"/>
          </p:nvPr>
        </p:nvSpPr>
        <p:spPr/>
        <p:txBody>
          <a:bodyPr/>
          <a:lstStyle/>
          <a:p>
            <a:pPr algn="ctr"/>
            <a:r>
              <a:rPr lang="en-US" b="1" dirty="0"/>
              <a:t>HTA Program Courses </a:t>
            </a:r>
            <a:r>
              <a:rPr lang="en-US" sz="2800" b="1" dirty="0"/>
              <a:t>(continued)</a:t>
            </a:r>
            <a:endParaRPr lang="en-US" b="1" dirty="0"/>
          </a:p>
        </p:txBody>
      </p:sp>
      <p:sp>
        <p:nvSpPr>
          <p:cNvPr id="3" name="Content Placeholder 2">
            <a:extLst>
              <a:ext uri="{FF2B5EF4-FFF2-40B4-BE49-F238E27FC236}">
                <a16:creationId xmlns:a16="http://schemas.microsoft.com/office/drawing/2014/main" id="{6EE2FA1F-89B7-EC44-A6EE-37FBCC60FF63}"/>
              </a:ext>
            </a:extLst>
          </p:cNvPr>
          <p:cNvSpPr>
            <a:spLocks noGrp="1"/>
          </p:cNvSpPr>
          <p:nvPr>
            <p:ph idx="1"/>
          </p:nvPr>
        </p:nvSpPr>
        <p:spPr>
          <a:xfrm>
            <a:off x="677333" y="1649896"/>
            <a:ext cx="8844353" cy="4681330"/>
          </a:xfrm>
        </p:spPr>
        <p:txBody>
          <a:bodyPr>
            <a:normAutofit fontScale="92500" lnSpcReduction="20000"/>
          </a:bodyPr>
          <a:lstStyle/>
          <a:p>
            <a:pPr marL="0" indent="0">
              <a:spcBef>
                <a:spcPts val="0"/>
              </a:spcBef>
              <a:buNone/>
            </a:pPr>
            <a:r>
              <a:rPr lang="en-US" b="1" dirty="0">
                <a:latin typeface="Arial" panose="020B0604020202020204" pitchFamily="34" charset="0"/>
                <a:cs typeface="Arial" panose="020B0604020202020204" pitchFamily="34" charset="0"/>
              </a:rPr>
              <a:t>ENGLISH LANGUAGE LEARNER (ELL) - PREP COOK TRAINING    </a:t>
            </a:r>
            <a:r>
              <a:rPr lang="en-US" dirty="0">
                <a:latin typeface="Arial" panose="020B0604020202020204" pitchFamily="34" charset="0"/>
                <a:cs typeface="Arial" panose="020B0604020202020204" pitchFamily="34" charset="0"/>
              </a:rPr>
              <a:t>(108 HOURS)</a:t>
            </a:r>
          </a:p>
          <a:p>
            <a:pPr marL="0" indent="0">
              <a:spcBef>
                <a:spcPts val="0"/>
              </a:spcBef>
              <a:buNone/>
            </a:pPr>
            <a:endParaRPr lang="en-US" dirty="0">
              <a:latin typeface="Arial" panose="020B0604020202020204" pitchFamily="34" charset="0"/>
              <a:cs typeface="Arial" panose="020B0604020202020204" pitchFamily="34" charset="0"/>
            </a:endParaRPr>
          </a:p>
          <a:p>
            <a:pPr lvl="0">
              <a:spcBef>
                <a:spcPts val="0"/>
              </a:spcBef>
            </a:pPr>
            <a:r>
              <a:rPr lang="en-US" dirty="0">
                <a:latin typeface="Arial" panose="020B0604020202020204" pitchFamily="34" charset="0"/>
                <a:cs typeface="Arial" panose="020B0604020202020204" pitchFamily="34" charset="0"/>
              </a:rPr>
              <a:t>This 18-day training program prepares participants to work in hotel banquet departments, supermarket deli departments, and with other employers as an entry-level Prep Cook. </a:t>
            </a:r>
          </a:p>
          <a:p>
            <a:pPr marL="0" lvl="0" indent="0">
              <a:spcBef>
                <a:spcPts val="0"/>
              </a:spcBef>
              <a:buNone/>
            </a:pPr>
            <a:endParaRPr lang="en-US" dirty="0">
              <a:latin typeface="Arial" panose="020B0604020202020204" pitchFamily="34" charset="0"/>
              <a:cs typeface="Arial" panose="020B0604020202020204" pitchFamily="34" charset="0"/>
            </a:endParaRPr>
          </a:p>
          <a:p>
            <a:pPr lvl="0">
              <a:spcBef>
                <a:spcPts val="0"/>
              </a:spcBef>
            </a:pPr>
            <a:r>
              <a:rPr lang="en-US" dirty="0">
                <a:latin typeface="Arial" panose="020B0604020202020204" pitchFamily="34" charset="0"/>
                <a:cs typeface="Arial" panose="020B0604020202020204" pitchFamily="34" charset="0"/>
              </a:rPr>
              <a:t>Participants will learn kitchen safety and sanitation, allergen safety, safe and efficient ergonomics, knife safety &amp; knife skills, COVID prevention, fruit, vegetable, and sliced cheese and meat platter production; and buffet set-up. </a:t>
            </a:r>
          </a:p>
          <a:p>
            <a:pPr marL="0" lvl="0" indent="0">
              <a:spcBef>
                <a:spcPts val="0"/>
              </a:spcBef>
              <a:buNone/>
            </a:pPr>
            <a:endParaRPr lang="en-US" dirty="0">
              <a:latin typeface="Arial" panose="020B0604020202020204" pitchFamily="34" charset="0"/>
              <a:cs typeface="Arial" panose="020B0604020202020204" pitchFamily="34" charset="0"/>
            </a:endParaRPr>
          </a:p>
          <a:p>
            <a:pPr lvl="0">
              <a:spcBef>
                <a:spcPts val="0"/>
              </a:spcBef>
            </a:pPr>
            <a:r>
              <a:rPr lang="en-US" dirty="0">
                <a:latin typeface="Arial" panose="020B0604020202020204" pitchFamily="34" charset="0"/>
                <a:cs typeface="Arial" panose="020B0604020202020204" pitchFamily="34" charset="0"/>
              </a:rPr>
              <a:t>Speed drills encourage students to work quickly, safely and efficiently.</a:t>
            </a:r>
          </a:p>
          <a:p>
            <a:pPr marL="0" lvl="0" indent="0">
              <a:spcBef>
                <a:spcPts val="0"/>
              </a:spcBef>
              <a:buNone/>
            </a:pPr>
            <a:endParaRPr lang="en-US" dirty="0">
              <a:latin typeface="Arial" panose="020B0604020202020204" pitchFamily="34" charset="0"/>
              <a:cs typeface="Arial" panose="020B0604020202020204" pitchFamily="34" charset="0"/>
            </a:endParaRPr>
          </a:p>
          <a:p>
            <a:pPr lvl="0">
              <a:spcBef>
                <a:spcPts val="0"/>
              </a:spcBef>
            </a:pPr>
            <a:r>
              <a:rPr lang="en-US" dirty="0">
                <a:latin typeface="Arial" panose="020B0604020202020204" pitchFamily="34" charset="0"/>
                <a:cs typeface="Arial" panose="020B0604020202020204" pitchFamily="34" charset="0"/>
              </a:rPr>
              <a:t> Participants will also gain computer, resume-writing and interview skills through hands-on training and will learn the basics of applying for jobs, customer service, and teamwork  .</a:t>
            </a:r>
          </a:p>
          <a:p>
            <a:pPr marL="0" lvl="0" indent="0">
              <a:spcBef>
                <a:spcPts val="0"/>
              </a:spcBef>
              <a:buNone/>
            </a:pPr>
            <a:endParaRPr lang="en-US" dirty="0">
              <a:latin typeface="Arial" panose="020B0604020202020204" pitchFamily="34" charset="0"/>
              <a:cs typeface="Arial" panose="020B0604020202020204" pitchFamily="34" charset="0"/>
            </a:endParaRPr>
          </a:p>
          <a:p>
            <a:pPr lvl="0">
              <a:spcBef>
                <a:spcPts val="0"/>
              </a:spcBef>
            </a:pPr>
            <a:r>
              <a:rPr lang="en-US" dirty="0">
                <a:latin typeface="Arial" panose="020B0604020202020204" pitchFamily="34" charset="0"/>
                <a:cs typeface="Arial" panose="020B0604020202020204" pitchFamily="34" charset="0"/>
              </a:rPr>
              <a:t>Work-related ESL training will help prepare the participants for interactions with their customers and colleagues within the workplace. </a:t>
            </a:r>
          </a:p>
          <a:p>
            <a:pPr lvl="0">
              <a:spcBef>
                <a:spcPts val="0"/>
              </a:spcBef>
            </a:pPr>
            <a:endParaRPr lang="en-US" dirty="0">
              <a:latin typeface="Arial" panose="020B0604020202020204" pitchFamily="34" charset="0"/>
              <a:cs typeface="Arial" panose="020B0604020202020204" pitchFamily="34" charset="0"/>
            </a:endParaRPr>
          </a:p>
          <a:p>
            <a:pPr lvl="0">
              <a:spcBef>
                <a:spcPts val="0"/>
              </a:spcBef>
            </a:pPr>
            <a:r>
              <a:rPr lang="en-US" b="1" dirty="0">
                <a:latin typeface="Arial" panose="020B0604020202020204" pitchFamily="34" charset="0"/>
                <a:cs typeface="Arial" panose="020B0604020202020204" pitchFamily="34" charset="0"/>
              </a:rPr>
              <a:t>CERTIFICATES: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ServSafe</a:t>
            </a:r>
            <a:r>
              <a:rPr lang="en-US" dirty="0">
                <a:latin typeface="Arial" panose="020B0604020202020204" pitchFamily="34" charset="0"/>
                <a:cs typeface="Arial" panose="020B0604020202020204" pitchFamily="34" charset="0"/>
              </a:rPr>
              <a:t> Food Handler Certificate, HTA Industry-Recognized Certificate</a:t>
            </a:r>
          </a:p>
          <a:p>
            <a:endParaRPr lang="en-US" dirty="0"/>
          </a:p>
        </p:txBody>
      </p:sp>
    </p:spTree>
    <p:extLst>
      <p:ext uri="{BB962C8B-B14F-4D97-AF65-F5344CB8AC3E}">
        <p14:creationId xmlns:p14="http://schemas.microsoft.com/office/powerpoint/2010/main" val="409053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21B6-2612-024C-8DB6-0A53C5DF6866}"/>
              </a:ext>
            </a:extLst>
          </p:cNvPr>
          <p:cNvSpPr>
            <a:spLocks noGrp="1"/>
          </p:cNvSpPr>
          <p:nvPr>
            <p:ph type="title"/>
          </p:nvPr>
        </p:nvSpPr>
        <p:spPr>
          <a:xfrm>
            <a:off x="677334" y="609600"/>
            <a:ext cx="8500956" cy="910590"/>
          </a:xfrm>
        </p:spPr>
        <p:txBody>
          <a:bodyPr>
            <a:normAutofit/>
          </a:bodyPr>
          <a:lstStyle/>
          <a:p>
            <a:pPr algn="ctr"/>
            <a:r>
              <a:rPr lang="en-US" sz="2400" b="1" dirty="0">
                <a:latin typeface="Arial" panose="020B0604020202020204" pitchFamily="34" charset="0"/>
                <a:cs typeface="Arial" panose="020B0604020202020204" pitchFamily="34" charset="0"/>
              </a:rPr>
              <a:t>HTA’s Program Courses (</a:t>
            </a:r>
            <a:r>
              <a:rPr lang="en-US" sz="1800" b="1" dirty="0">
                <a:latin typeface="Arial" panose="020B0604020202020204" pitchFamily="34" charset="0"/>
                <a:cs typeface="Arial" panose="020B0604020202020204" pitchFamily="34" charset="0"/>
              </a:rPr>
              <a:t>continued</a:t>
            </a:r>
            <a:r>
              <a:rPr lang="en-US" sz="24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A8882A73-31BA-D942-9D80-19615E1B19E1}"/>
              </a:ext>
            </a:extLst>
          </p:cNvPr>
          <p:cNvSpPr>
            <a:spLocks noGrp="1"/>
          </p:cNvSpPr>
          <p:nvPr>
            <p:ph idx="1"/>
          </p:nvPr>
        </p:nvSpPr>
        <p:spPr>
          <a:xfrm>
            <a:off x="447261" y="1103243"/>
            <a:ext cx="9163878" cy="5145157"/>
          </a:xfrm>
        </p:spPr>
        <p:txBody>
          <a:bodyPr>
            <a:normAutofit fontScale="25000" lnSpcReduction="20000"/>
          </a:bodyPr>
          <a:lstStyle/>
          <a:p>
            <a:endParaRPr lang="en-US" sz="2000" b="1" dirty="0">
              <a:latin typeface="BODONI 72 BOOK" pitchFamily="2" charset="0"/>
            </a:endParaRPr>
          </a:p>
          <a:p>
            <a:pPr marL="0" indent="0">
              <a:buNone/>
            </a:pPr>
            <a:r>
              <a:rPr lang="en-US" sz="5600" b="1" dirty="0">
                <a:latin typeface="Arial" panose="020B0604020202020204" pitchFamily="34" charset="0"/>
                <a:cs typeface="Arial" panose="020B0604020202020204" pitchFamily="34" charset="0"/>
              </a:rPr>
              <a:t>ALCOHOL &amp; BEVERAGE SPECIALIST    </a:t>
            </a:r>
            <a:r>
              <a:rPr lang="en-US" sz="5600" dirty="0">
                <a:latin typeface="Arial" panose="020B0604020202020204" pitchFamily="34" charset="0"/>
                <a:cs typeface="Arial" panose="020B0604020202020204" pitchFamily="34" charset="0"/>
              </a:rPr>
              <a:t>(24 HOURS)</a:t>
            </a:r>
          </a:p>
          <a:p>
            <a:pPr lvl="0"/>
            <a:r>
              <a:rPr lang="en-US" sz="5600" dirty="0">
                <a:latin typeface="Arial" panose="020B0604020202020204" pitchFamily="34" charset="0"/>
                <a:cs typeface="Arial" panose="020B0604020202020204" pitchFamily="34" charset="0"/>
              </a:rPr>
              <a:t>This course is led by HTA’s chefs and food industry specialists and includes 6-days of training incorporating our signature classes covering: </a:t>
            </a:r>
          </a:p>
          <a:p>
            <a:pPr lvl="1">
              <a:buFont typeface="Wingdings" pitchFamily="2" charset="2"/>
              <a:buChar char="Ø"/>
            </a:pPr>
            <a:r>
              <a:rPr lang="en-US" sz="5600" b="1" dirty="0">
                <a:latin typeface="Arial" panose="020B0604020202020204" pitchFamily="34" charset="0"/>
                <a:cs typeface="Arial" panose="020B0604020202020204" pitchFamily="34" charset="0"/>
              </a:rPr>
              <a:t>Customer Service 101 &amp; 102</a:t>
            </a:r>
            <a:r>
              <a:rPr lang="en-US" sz="5600" dirty="0">
                <a:latin typeface="Arial" panose="020B0604020202020204" pitchFamily="34" charset="0"/>
                <a:cs typeface="Arial" panose="020B0604020202020204" pitchFamily="34" charset="0"/>
              </a:rPr>
              <a:t> –emphasizes both the skills and the tools needed to become a successful front-of-house hospitality worker and covers the fundamentals of providing exceptional customer service while working with a front-of-house service team. Topics of discussion include defining what comprises exceptional customer service and hospitality, constructive communication skills, professional conduct and deportment, teamwork, conflict resolution, and working with a diverse team of employees.</a:t>
            </a:r>
          </a:p>
          <a:p>
            <a:pPr lvl="1">
              <a:buFont typeface="Wingdings" pitchFamily="2" charset="2"/>
              <a:buChar char="Ø"/>
            </a:pPr>
            <a:r>
              <a:rPr lang="en-US" sz="5600" b="1" dirty="0">
                <a:latin typeface="Arial" panose="020B0604020202020204" pitchFamily="34" charset="0"/>
                <a:cs typeface="Arial" panose="020B0604020202020204" pitchFamily="34" charset="0"/>
              </a:rPr>
              <a:t>Server Training </a:t>
            </a:r>
            <a:r>
              <a:rPr lang="en-US" sz="5600" dirty="0">
                <a:latin typeface="Arial" panose="020B0604020202020204" pitchFamily="34" charset="0"/>
                <a:cs typeface="Arial" panose="020B0604020202020204" pitchFamily="34" charset="0"/>
              </a:rPr>
              <a:t>– will cover the fundamentals of working with a service team. Demonstrations of service techniques, pouring wine, setting and clearing tables, polishing service-ware, folding napkins, carrying trays of various sizes and shapes, and usage of basic serving staff tools will be taught, as will the fundamental principles of sales techniques, proper service etiquette, customer interaction and customer service.</a:t>
            </a:r>
          </a:p>
          <a:p>
            <a:pPr lvl="1">
              <a:buFont typeface="Wingdings" pitchFamily="2" charset="2"/>
              <a:buChar char="Ø"/>
            </a:pPr>
            <a:r>
              <a:rPr lang="en-US" sz="5600" b="1" dirty="0">
                <a:latin typeface="Arial" panose="020B0604020202020204" pitchFamily="34" charset="0"/>
                <a:cs typeface="Arial" panose="020B0604020202020204" pitchFamily="34" charset="0"/>
              </a:rPr>
              <a:t>Wine 101</a:t>
            </a:r>
            <a:r>
              <a:rPr lang="en-US" sz="5600" dirty="0">
                <a:latin typeface="Arial" panose="020B0604020202020204" pitchFamily="34" charset="0"/>
                <a:cs typeface="Arial" panose="020B0604020202020204" pitchFamily="34" charset="0"/>
              </a:rPr>
              <a:t> – will teach the fundamental definition, concepts and techniques involved  in wine sales and consumption using lectures along with demonstrations to teach the intricacies of wine. </a:t>
            </a:r>
          </a:p>
          <a:p>
            <a:pPr lvl="1">
              <a:buFont typeface="Wingdings" pitchFamily="2" charset="2"/>
              <a:buChar char="Ø"/>
            </a:pPr>
            <a:r>
              <a:rPr lang="en-US" sz="5600" b="1" dirty="0">
                <a:latin typeface="Arial" panose="020B0604020202020204" pitchFamily="34" charset="0"/>
                <a:cs typeface="Arial" panose="020B0604020202020204" pitchFamily="34" charset="0"/>
              </a:rPr>
              <a:t>Wine 102</a:t>
            </a:r>
            <a:r>
              <a:rPr lang="en-US" sz="5600" dirty="0">
                <a:latin typeface="Arial" panose="020B0604020202020204" pitchFamily="34" charset="0"/>
                <a:cs typeface="Arial" panose="020B0604020202020204" pitchFamily="34" charset="0"/>
              </a:rPr>
              <a:t> – will focus on the intricate nature of wine through an understanding of the different major types of wine produced throughout the world, along with the basics of developing a wine tasting regimen to help develop a greater appreciation of the wide variety of wine profiles. Proper wine storage and correct wine service, understanding of choices of glassware for different wines, and wine and food pairing will also be covered.</a:t>
            </a:r>
          </a:p>
          <a:p>
            <a:pPr lvl="1">
              <a:buFont typeface="Wingdings" pitchFamily="2" charset="2"/>
              <a:buChar char="Ø"/>
            </a:pPr>
            <a:r>
              <a:rPr lang="en-US" sz="5600" b="1" dirty="0">
                <a:latin typeface="Arial" panose="020B0604020202020204" pitchFamily="34" charset="0"/>
                <a:cs typeface="Arial" panose="020B0604020202020204" pitchFamily="34" charset="0"/>
              </a:rPr>
              <a:t>Liquor 101</a:t>
            </a:r>
            <a:r>
              <a:rPr lang="en-US" sz="5600" dirty="0">
                <a:latin typeface="Arial" panose="020B0604020202020204" pitchFamily="34" charset="0"/>
                <a:cs typeface="Arial" panose="020B0604020202020204" pitchFamily="34" charset="0"/>
              </a:rPr>
              <a:t> – will teach the fundamental definitions and terminology of liquor and the bar, the complexities of mixing drinks, recipes, proper glassware, and drink presentation. Students will gain an understanding of liquor through lectures, demonstrations, review of concepts and techniques involved    in the process of making liquor and consumption.</a:t>
            </a:r>
          </a:p>
          <a:p>
            <a:endParaRPr lang="en-US" dirty="0"/>
          </a:p>
        </p:txBody>
      </p:sp>
    </p:spTree>
    <p:extLst>
      <p:ext uri="{BB962C8B-B14F-4D97-AF65-F5344CB8AC3E}">
        <p14:creationId xmlns:p14="http://schemas.microsoft.com/office/powerpoint/2010/main" val="743782083"/>
      </p:ext>
    </p:extLst>
  </p:cSld>
  <p:clrMapOvr>
    <a:masterClrMapping/>
  </p:clrMapOvr>
</p:sld>
</file>

<file path=ppt/theme/theme1.xml><?xml version="1.0" encoding="utf-8"?>
<a:theme xmlns:a="http://schemas.openxmlformats.org/drawingml/2006/main" name="Facet">
  <a:themeElements>
    <a:clrScheme name="Custom 3">
      <a:dk1>
        <a:srgbClr val="000000"/>
      </a:dk1>
      <a:lt1>
        <a:srgbClr val="FFFFFF"/>
      </a:lt1>
      <a:dk2>
        <a:srgbClr val="505046"/>
      </a:dk2>
      <a:lt2>
        <a:srgbClr val="D71E00"/>
      </a:lt2>
      <a:accent1>
        <a:srgbClr val="C11B18"/>
      </a:accent1>
      <a:accent2>
        <a:srgbClr val="C71C0B"/>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11384</TotalTime>
  <Words>1606</Words>
  <Application>Microsoft Macintosh PowerPoint</Application>
  <PresentationFormat>Widescreen</PresentationFormat>
  <Paragraphs>160</Paragraphs>
  <Slides>18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BODONI 72 BOOK</vt:lpstr>
      <vt:lpstr>Calibri</vt:lpstr>
      <vt:lpstr>News Gothic MT</vt:lpstr>
      <vt:lpstr>Tahoma</vt:lpstr>
      <vt:lpstr>Trebuchet MS</vt:lpstr>
      <vt:lpstr>Wingdings</vt:lpstr>
      <vt:lpstr>Wingdings 3</vt:lpstr>
      <vt:lpstr>Facet</vt:lpstr>
      <vt:lpstr>HTA - SANTA MONICA JOBS INITIATIVE PROGRAM</vt:lpstr>
      <vt:lpstr>City of Santa Monica </vt:lpstr>
      <vt:lpstr>Virginia Avenue Park   Community Center</vt:lpstr>
      <vt:lpstr>Our Goals</vt:lpstr>
      <vt:lpstr>What We Do</vt:lpstr>
      <vt:lpstr>HTA’s Vision</vt:lpstr>
      <vt:lpstr>HTA Program Courses</vt:lpstr>
      <vt:lpstr>HTA Program Courses (continued)</vt:lpstr>
      <vt:lpstr>HTA’s Program Courses (continued)</vt:lpstr>
      <vt:lpstr>HTA Program Courses (continued)</vt:lpstr>
      <vt:lpstr>Culinary Program </vt:lpstr>
      <vt:lpstr>HTA Prep Cook Pre-Apprenticeship Training </vt:lpstr>
      <vt:lpstr>The Culinary Instructors Instructors</vt:lpstr>
      <vt:lpstr>HTA Culinary Apprenticeship student Rosa practicing onion dicing techniques   and Cari creating a beurre blanc sauce.</vt:lpstr>
      <vt:lpstr>HTA Training Kitchen  Banquet Preparation for  Culinary Apprenticeship Program</vt:lpstr>
      <vt:lpstr>HTA Culinary Apprenticeship  2024 Class Schedule  </vt:lpstr>
      <vt:lpstr>Employer Partners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HTA CULINARY APPRENTICESHIP PROGRAM</dc:title>
  <dc:creator>William Mendoza</dc:creator>
  <cp:lastModifiedBy>Karen Mitchell</cp:lastModifiedBy>
  <cp:revision>201</cp:revision>
  <dcterms:created xsi:type="dcterms:W3CDTF">2019-05-23T23:21:28Z</dcterms:created>
  <dcterms:modified xsi:type="dcterms:W3CDTF">2024-02-14T16:39:16Z</dcterms:modified>
</cp:coreProperties>
</file>